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1.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2"/>
  </p:notesMasterIdLst>
  <p:sldIdLst>
    <p:sldId id="613" r:id="rId2"/>
    <p:sldId id="1070" r:id="rId3"/>
    <p:sldId id="1071" r:id="rId4"/>
    <p:sldId id="1077" r:id="rId5"/>
    <p:sldId id="1078" r:id="rId6"/>
    <p:sldId id="1081" r:id="rId7"/>
    <p:sldId id="1082" r:id="rId8"/>
    <p:sldId id="1083" r:id="rId9"/>
    <p:sldId id="1072" r:id="rId10"/>
    <p:sldId id="1085" r:id="rId11"/>
    <p:sldId id="1084" r:id="rId12"/>
    <p:sldId id="1076" r:id="rId13"/>
    <p:sldId id="1087" r:id="rId14"/>
    <p:sldId id="1131" r:id="rId15"/>
    <p:sldId id="1088" r:id="rId16"/>
    <p:sldId id="1132" r:id="rId17"/>
    <p:sldId id="1133" r:id="rId18"/>
    <p:sldId id="1091" r:id="rId19"/>
    <p:sldId id="1097" r:id="rId20"/>
    <p:sldId id="1098" r:id="rId21"/>
    <p:sldId id="1099" r:id="rId22"/>
    <p:sldId id="1073" r:id="rId23"/>
    <p:sldId id="1100" r:id="rId24"/>
    <p:sldId id="1101" r:id="rId25"/>
    <p:sldId id="1102" r:id="rId26"/>
    <p:sldId id="1103" r:id="rId27"/>
    <p:sldId id="1104" r:id="rId28"/>
    <p:sldId id="1105" r:id="rId29"/>
    <p:sldId id="1106" r:id="rId30"/>
    <p:sldId id="1107" r:id="rId31"/>
    <p:sldId id="1108" r:id="rId32"/>
    <p:sldId id="1109" r:id="rId33"/>
    <p:sldId id="1074" r:id="rId34"/>
    <p:sldId id="1110" r:id="rId35"/>
    <p:sldId id="1111" r:id="rId36"/>
    <p:sldId id="1112" r:id="rId37"/>
    <p:sldId id="1113" r:id="rId38"/>
    <p:sldId id="1114" r:id="rId39"/>
    <p:sldId id="1115" r:id="rId40"/>
    <p:sldId id="1116" r:id="rId41"/>
    <p:sldId id="1117" r:id="rId42"/>
    <p:sldId id="1118" r:id="rId43"/>
    <p:sldId id="1119" r:id="rId44"/>
    <p:sldId id="1120" r:id="rId45"/>
    <p:sldId id="1121" r:id="rId46"/>
    <p:sldId id="1123" r:id="rId47"/>
    <p:sldId id="1124" r:id="rId48"/>
    <p:sldId id="1125" r:id="rId49"/>
    <p:sldId id="1128" r:id="rId50"/>
    <p:sldId id="777" r:id="rId51"/>
  </p:sldIdLst>
  <p:sldSz cx="12192000" cy="6858000"/>
  <p:notesSz cx="9144000" cy="6858000"/>
  <p:defaultTextStyle>
    <a:defPPr>
      <a:defRPr lang="zh-CN"/>
    </a:defPPr>
    <a:lvl1pPr marL="0" lvl="0" indent="0" algn="l" defTabSz="914400" eaLnBrk="1" fontAlgn="base" latinLnBrk="0" hangingPunct="1">
      <a:lnSpc>
        <a:spcPct val="100000"/>
      </a:lnSpc>
      <a:spcBef>
        <a:spcPct val="0"/>
      </a:spcBef>
      <a:spcAft>
        <a:spcPct val="0"/>
      </a:spcAft>
      <a:buFont typeface="Arial" panose="020B0604020202020204" pitchFamily="34" charset="0"/>
      <a:buNone/>
      <a:defRPr kern="1200" baseline="0">
        <a:solidFill>
          <a:schemeClr val="tx1"/>
        </a:solidFill>
        <a:latin typeface="Arial" panose="020B0604020202020204" pitchFamily="34" charset="0"/>
        <a:ea typeface="Arial" panose="020B0604020202020204" pitchFamily="34" charset="0"/>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Arial" panose="020B0604020202020204" pitchFamily="34" charset="0"/>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Arial" panose="020B0604020202020204" pitchFamily="34" charset="0"/>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Arial" panose="020B0604020202020204" pitchFamily="34" charset="0"/>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Arial" panose="020B0604020202020204" pitchFamily="34" charset="0"/>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Arial" panose="020B0604020202020204" pitchFamily="34" charset="0"/>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Arial" panose="020B0604020202020204" pitchFamily="34" charset="0"/>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Arial" panose="020B0604020202020204" pitchFamily="34" charset="0"/>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sz="1800" kern="1200" baseline="0">
        <a:solidFill>
          <a:schemeClr val="tx1"/>
        </a:solidFill>
        <a:latin typeface="Arial" panose="020B0604020202020204" pitchFamily="34" charset="0"/>
        <a:ea typeface="Arial" panose="020B0604020202020204" pitchFamily="34" charset="0"/>
        <a:cs typeface="+mn-cs"/>
      </a:defRPr>
    </a:lvl9pPr>
  </p:defaultTextStyle>
  <p:extLst>
    <p:ext uri="{EFAFB233-063F-42B5-8137-9DF3F51BA10A}">
      <p15:sldGuideLst xmlns:p15="http://schemas.microsoft.com/office/powerpoint/2012/main">
        <p15:guide id="1" orient="horz" pos="2102">
          <p15:clr>
            <a:srgbClr val="A4A3A4"/>
          </p15:clr>
        </p15:guide>
        <p15:guide id="2" pos="3072">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nk" initials="m" lastIdx="3" clrIdx="0">
    <p:extLst>
      <p:ext uri="{19B8F6BF-5375-455C-9EA6-DF929625EA0E}">
        <p15:presenceInfo xmlns:p15="http://schemas.microsoft.com/office/powerpoint/2012/main" userId="monk"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0" autoAdjust="0"/>
    <p:restoredTop sz="70169" autoAdjust="0"/>
  </p:normalViewPr>
  <p:slideViewPr>
    <p:cSldViewPr showGuides="1">
      <p:cViewPr varScale="1">
        <p:scale>
          <a:sx n="41" d="100"/>
          <a:sy n="41" d="100"/>
        </p:scale>
        <p:origin x="62" y="413"/>
      </p:cViewPr>
      <p:guideLst>
        <p:guide orient="horz" pos="2102"/>
        <p:guide pos="3072"/>
      </p:guideLst>
    </p:cSldViewPr>
  </p:slideViewPr>
  <p:notesTextViewPr>
    <p:cViewPr>
      <p:scale>
        <a:sx n="1" d="1"/>
        <a:sy n="1" d="1"/>
      </p:scale>
      <p:origin x="0" y="0"/>
    </p:cViewPr>
  </p:notesTextViewPr>
  <p:gridSpacing cx="76198" cy="7619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0-23T19:28:52.159" idx="2">
    <p:pos x="6599" y="816"/>
    <p:text>判别器目标函数</p:text>
    <p:extLst>
      <p:ext uri="{C676402C-5697-4E1C-873F-D02D1690AC5C}">
        <p15:threadingInfo xmlns:p15="http://schemas.microsoft.com/office/powerpoint/2012/main" timeZoneBias="-480"/>
      </p:ext>
    </p:extLst>
  </p:cm>
  <p:cm authorId="1" dt="2018-10-23T19:28:58.677" idx="3">
    <p:pos x="6810" y="2543"/>
    <p:text>生成器目标函数</p:text>
    <p:extLst>
      <p:ext uri="{C676402C-5697-4E1C-873F-D02D1690AC5C}">
        <p15:threadingInfo xmlns:p15="http://schemas.microsoft.com/office/powerpoint/2012/main" timeZoneBias="-480"/>
      </p:ext>
    </p:extLst>
  </p:cm>
</p:cmLst>
</file>

<file path=ppt/ink/ink1.xml><?xml version="1.0" encoding="utf-8"?>
<inkml:ink xmlns:inkml="http://www.w3.org/2003/InkML">
  <inkml:definitions>
    <inkml:context xml:id="ctx0">
      <inkml:inkSource xml:id="inkSrc0">
        <inkml:traceFormat>
          <inkml:channel name="X" type="integer" max="1680" units="cm"/>
          <inkml:channel name="Y" type="integer" max="1050" units="cm"/>
          <inkml:channel name="T" type="integer" max="2.14748E9" units="dev"/>
        </inkml:traceFormat>
        <inkml:channelProperties>
          <inkml:channelProperty channel="X" name="resolution" value="50.75529" units="1/cm"/>
          <inkml:channelProperty channel="Y" name="resolution" value="50.72464" units="1/cm"/>
          <inkml:channelProperty channel="T" name="resolution" value="1" units="1/dev"/>
        </inkml:channelProperties>
      </inkml:inkSource>
      <inkml:timestamp xml:id="ts0" timeString="2018-10-23T11:07:39.319"/>
    </inkml:context>
    <inkml:brush xml:id="br0">
      <inkml:brushProperty name="width" value="0.05" units="cm"/>
      <inkml:brushProperty name="height" value="0.05" units="cm"/>
      <inkml:brushProperty name="fitToCurve" value="1"/>
    </inkml:brush>
  </inkml:definitions>
  <inkml:trace contextRef="#ctx0" brushRef="#br0">0 414 0,'51'0'328,"1"0"-312,0 0-1,0 0 1,0-52 0,0 52-1,-1 0 1,1 0 15,0 0-15,-52-51-1,52 51-15,0 0 16,0 0-16,-52-52 16,103 52-1,-51-52 1,0 52 15,0 0-31,0 0 31,-1 0-15,1-52 0,0 52-1,0 0 1,-52-52 0,52 52-16,0 0 15,-1 0 1,1 0-1,0 0-15,0 0 16,52 0 0,-53 0-1,1 0-15,0 0 16,52 0 0,-52 0-1,51-52-15,-51 52 16,52 0-1,-52 0 1,-1 0-16,1 0 16,0 0-1,0 0-15,52 0 16,-52 0 0,-1 0-16,53 0 15,-104-51-15,104 51 16,-52 0-16,-1 0 15,1 0-15,0 0 16,52 0-16,-52 0 16,51 0-1,-51 0-15,0 0 16,0 0 0,0 0-1,-1 0-15,1 0 16,0 0-1,0 0 1,0 0 0,0 0-1,-1 51 1,1-51 0,0 0-1,0 52 1,0-52-1,0 52 1,-1-52 0,1 0-16,-52 52 15,52-52 1,0 52-16,-52 0 31,52-52-15,0 0-1,-52 51-15,51-51 16,-51 52 0,0 0 15,0 0-15,0 0 15,0 0 0,0 0 0,-51-52-15,-1 0 0,52 51-1,-52 1 16,0-52-15,52 52 15,-52-52-15,0 0 15,1 0 0,51 52-15,0 0 15,-52-52 63,52 52-94,0-1 31,-52-51 1,52 52-1,0 0 0,0 0-15,-52-52 31,52 52-16,-52-52 109,52 52-124</inkml:trace>
</inkml:ink>
</file>

<file path=ppt/media/image1.png>
</file>

<file path=ppt/media/image21.png>
</file>

<file path=ppt/media/image39.png>
</file>

<file path=ppt/media/image40.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p:cNvSpPr>
          <p:nvPr>
            <p:ph type="hdr" sz="quarter"/>
          </p:nvPr>
        </p:nvSpPr>
        <p:spPr>
          <a:xfrm>
            <a:off x="0" y="0"/>
            <a:ext cx="3957638" cy="341313"/>
          </a:xfrm>
          <a:prstGeom prst="rect">
            <a:avLst/>
          </a:prstGeom>
          <a:noFill/>
          <a:ln w="9525">
            <a:noFill/>
            <a:miter/>
          </a:ln>
        </p:spPr>
        <p:txBody>
          <a:bodyPr vert="horz" wrap="square" lIns="96661" tIns="48331" rIns="96661" bIns="48331" anchor="t"/>
          <a:lstStyle/>
          <a:p>
            <a:pPr lvl="0" fontAlgn="base"/>
            <a:endParaRPr sz="1300" strike="noStrike" noProof="1">
              <a:ea typeface="宋体" panose="02010600030101010101" pitchFamily="2" charset="-122"/>
            </a:endParaRPr>
          </a:p>
        </p:txBody>
      </p:sp>
      <p:sp>
        <p:nvSpPr>
          <p:cNvPr id="2051" name="Rectangle 3"/>
          <p:cNvSpPr>
            <a:spLocks noGrp="1"/>
          </p:cNvSpPr>
          <p:nvPr>
            <p:ph type="dt" idx="1"/>
          </p:nvPr>
        </p:nvSpPr>
        <p:spPr>
          <a:xfrm>
            <a:off x="5176838" y="0"/>
            <a:ext cx="3960813" cy="341313"/>
          </a:xfrm>
          <a:prstGeom prst="rect">
            <a:avLst/>
          </a:prstGeom>
          <a:noFill/>
          <a:ln w="9525">
            <a:noFill/>
            <a:miter/>
          </a:ln>
        </p:spPr>
        <p:txBody>
          <a:bodyPr vert="horz" wrap="square" lIns="96661" tIns="48331" rIns="96661" bIns="48331" anchor="t"/>
          <a:lstStyle/>
          <a:p>
            <a:pPr lvl="0" algn="r" fontAlgn="base"/>
            <a:endParaRPr sz="1300" strike="noStrike" noProof="1">
              <a:ea typeface="宋体" panose="02010600030101010101" pitchFamily="2" charset="-122"/>
            </a:endParaRPr>
          </a:p>
        </p:txBody>
      </p:sp>
      <p:sp>
        <p:nvSpPr>
          <p:cNvPr id="2052" name="Rectangle 4"/>
          <p:cNvSpPr>
            <a:spLocks noGrp="1" noRot="1" noChangeAspect="1" noTextEdit="1"/>
          </p:cNvSpPr>
          <p:nvPr>
            <p:ph type="sldImg"/>
          </p:nvPr>
        </p:nvSpPr>
        <p:spPr>
          <a:xfrm>
            <a:off x="2098675" y="512763"/>
            <a:ext cx="4943475" cy="2573337"/>
          </a:xfrm>
          <a:prstGeom prst="rect">
            <a:avLst/>
          </a:prstGeom>
          <a:noFill/>
          <a:ln w="9525">
            <a:noFill/>
          </a:ln>
        </p:spPr>
      </p:sp>
      <p:sp>
        <p:nvSpPr>
          <p:cNvPr id="2053" name="Rectangle 5"/>
          <p:cNvSpPr>
            <a:spLocks noGrp="1" noRot="1" noChangeAspect="1" noTextEdit="1"/>
          </p:cNvSpPr>
          <p:nvPr/>
        </p:nvSpPr>
        <p:spPr>
          <a:xfrm>
            <a:off x="909638" y="3255963"/>
            <a:ext cx="7315200" cy="3086100"/>
          </a:xfrm>
          <a:prstGeom prst="rect">
            <a:avLst/>
          </a:prstGeom>
          <a:noFill/>
          <a:ln w="9525">
            <a:noFill/>
          </a:ln>
        </p:spPr>
        <p:txBody>
          <a:bodyPr wrap="square" lIns="96661" tIns="48331" rIns="96661" bIns="48331" anchor="t"/>
          <a:lstStyle/>
          <a:p>
            <a:pPr lvl="0" indent="0"/>
            <a:r>
              <a:rPr lang="en-US" altLang="zh-CN"/>
              <a:t>Click to edit Master text styles</a:t>
            </a:r>
          </a:p>
          <a:p>
            <a:pPr lvl="1" indent="0"/>
            <a:r>
              <a:rPr lang="en-US" altLang="zh-CN"/>
              <a:t>Second level</a:t>
            </a:r>
          </a:p>
          <a:p>
            <a:pPr lvl="2" indent="0"/>
            <a:r>
              <a:rPr lang="en-US" altLang="zh-CN"/>
              <a:t>Third level</a:t>
            </a:r>
          </a:p>
          <a:p>
            <a:pPr lvl="3" indent="0"/>
            <a:r>
              <a:rPr lang="en-US" altLang="zh-CN"/>
              <a:t>Fourth level</a:t>
            </a:r>
          </a:p>
          <a:p>
            <a:pPr lvl="4" indent="0"/>
            <a:r>
              <a:rPr lang="en-US" altLang="zh-CN"/>
              <a:t>Fifth level</a:t>
            </a:r>
          </a:p>
        </p:txBody>
      </p:sp>
      <p:sp>
        <p:nvSpPr>
          <p:cNvPr id="2054" name="Rectangle 6"/>
          <p:cNvSpPr>
            <a:spLocks noGrp="1"/>
          </p:cNvSpPr>
          <p:nvPr>
            <p:ph type="ftr" sz="quarter" idx="4"/>
          </p:nvPr>
        </p:nvSpPr>
        <p:spPr>
          <a:xfrm>
            <a:off x="0" y="6513513"/>
            <a:ext cx="3957638" cy="341313"/>
          </a:xfrm>
          <a:prstGeom prst="rect">
            <a:avLst/>
          </a:prstGeom>
          <a:noFill/>
          <a:ln w="9525">
            <a:noFill/>
            <a:miter/>
          </a:ln>
        </p:spPr>
        <p:txBody>
          <a:bodyPr vert="horz" wrap="square" lIns="96661" tIns="48331" rIns="96661" bIns="48331" anchor="b"/>
          <a:lstStyle/>
          <a:p>
            <a:pPr lvl="0" fontAlgn="base"/>
            <a:endParaRPr sz="1300" strike="noStrike" noProof="1">
              <a:ea typeface="宋体" panose="02010600030101010101" pitchFamily="2" charset="-122"/>
            </a:endParaRPr>
          </a:p>
        </p:txBody>
      </p:sp>
      <p:sp>
        <p:nvSpPr>
          <p:cNvPr id="2055" name="Rectangle 7"/>
          <p:cNvSpPr>
            <a:spLocks noGrp="1"/>
          </p:cNvSpPr>
          <p:nvPr>
            <p:ph type="sldNum" sz="quarter" idx="5"/>
          </p:nvPr>
        </p:nvSpPr>
        <p:spPr>
          <a:xfrm>
            <a:off x="5176838" y="6513513"/>
            <a:ext cx="3960813" cy="341313"/>
          </a:xfrm>
          <a:prstGeom prst="rect">
            <a:avLst/>
          </a:prstGeom>
          <a:noFill/>
          <a:ln w="9525">
            <a:noFill/>
            <a:miter/>
          </a:ln>
        </p:spPr>
        <p:txBody>
          <a:bodyPr vert="horz" wrap="square" lIns="96661" tIns="48331" rIns="96661" bIns="48331" anchor="b"/>
          <a:lstStyle/>
          <a:p>
            <a:pPr lvl="0" algn="r" fontAlgn="base"/>
            <a:fld id="{9A0DB2DC-4C9A-4742-B13C-FB6460FD3503}" type="slidenum">
              <a:rPr lang="en-US" altLang="x-none" strike="noStrike" noProof="1" dirty="0">
                <a:latin typeface="Arial" panose="020B0604020202020204" pitchFamily="34" charset="0"/>
                <a:ea typeface="宋体" panose="02010600030101010101" pitchFamily="2" charset="-122"/>
                <a:cs typeface="+mn-ea"/>
              </a:rPr>
              <a:t>‹#›</a:t>
            </a:fld>
            <a:endParaRPr lang="en-US" altLang="x-none" sz="1300" strike="noStrike" noProof="1">
              <a:ea typeface="宋体" panose="02010600030101010101" pitchFamily="2" charset="-122"/>
            </a:endParaRPr>
          </a:p>
        </p:txBody>
      </p:sp>
    </p:spTree>
  </p:cSld>
  <p:clrMap bg1="lt1" tx1="dk1" bg2="lt2" tx2="dk2" accent1="accent1" accent2="accent2" accent3="accent3" accent4="accent4" accent5="accent5" accent6="accent6" hlink="hlink" folHlink="folHlink"/>
  <p:hf sldNum="0" hdr="0" ftr="0" dt="0"/>
  <p:notesStyle>
    <a:lvl1pPr marL="0" lvl="0" indent="0">
      <a:defRPr sz="1200" kern="1200">
        <a:latin typeface="+mn-lt"/>
        <a:ea typeface="+mn-ea"/>
        <a:cs typeface="+mn-cs"/>
      </a:defRPr>
    </a:lvl1pPr>
    <a:lvl2pPr marL="0" lvl="1" indent="0">
      <a:defRPr sz="1200" kern="1200">
        <a:latin typeface="+mn-lt"/>
        <a:ea typeface="+mn-ea"/>
        <a:cs typeface="+mn-cs"/>
      </a:defRPr>
    </a:lvl2pPr>
    <a:lvl3pPr marL="0" lvl="2" indent="0">
      <a:defRPr sz="1200" kern="1200">
        <a:latin typeface="+mn-lt"/>
        <a:ea typeface="+mn-ea"/>
        <a:cs typeface="+mn-cs"/>
      </a:defRPr>
    </a:lvl3pPr>
    <a:lvl4pPr marL="0" lvl="3" indent="0">
      <a:defRPr sz="1200" kern="1200">
        <a:latin typeface="+mn-lt"/>
        <a:ea typeface="+mn-ea"/>
        <a:cs typeface="+mn-cs"/>
      </a:defRPr>
    </a:lvl4pPr>
    <a:lvl5pPr marL="0" lvl="4" indent="0">
      <a:defRPr sz="1200" kern="1200">
        <a:latin typeface="+mn-lt"/>
        <a:ea typeface="+mn-ea"/>
        <a:cs typeface="+mn-cs"/>
      </a:defRPr>
    </a:lvl5pPr>
    <a:lvl6pPr marL="2286000" lvl="5" indent="0">
      <a:defRPr sz="1200" kern="1200">
        <a:latin typeface="+mn-lt"/>
        <a:ea typeface="+mn-ea"/>
        <a:cs typeface="+mn-cs"/>
      </a:defRPr>
    </a:lvl6pPr>
    <a:lvl7pPr marL="2743200" lvl="6" indent="0">
      <a:defRPr sz="1200" kern="1200">
        <a:latin typeface="+mn-lt"/>
        <a:ea typeface="+mn-ea"/>
        <a:cs typeface="+mn-cs"/>
      </a:defRPr>
    </a:lvl7pPr>
    <a:lvl8pPr marL="3200400" lvl="7" indent="0">
      <a:defRPr sz="1200" kern="1200">
        <a:latin typeface="+mn-lt"/>
        <a:ea typeface="+mn-ea"/>
        <a:cs typeface="+mn-cs"/>
      </a:defRPr>
    </a:lvl8pPr>
    <a:lvl9pPr marL="3657600" lvl="8" indent="0">
      <a:defRPr sz="1200" kern="1200">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备注占位符 2"/>
          <p:cNvSpPr>
            <a:spLocks noGrp="1"/>
          </p:cNvSpPr>
          <p:nvPr>
            <p:ph type="body" idx="1"/>
          </p:nvPr>
        </p:nvSpPr>
        <p:spPr>
          <a:xfrm>
            <a:off x="914400" y="3300413"/>
            <a:ext cx="7315200" cy="2700337"/>
          </a:xfrm>
          <a:prstGeom prst="rect">
            <a:avLst/>
          </a:prstGeom>
        </p:spPr>
        <p:txBody>
          <a:bodyPr/>
          <a:lstStyle/>
          <a:p>
            <a:endParaRPr lang="zh-CN" altLang="en-US" dirty="0"/>
          </a:p>
        </p:txBody>
      </p:sp>
    </p:spTree>
    <p:extLst>
      <p:ext uri="{BB962C8B-B14F-4D97-AF65-F5344CB8AC3E}">
        <p14:creationId xmlns:p14="http://schemas.microsoft.com/office/powerpoint/2010/main" val="20921294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它把噪声数据 z（也就是我们说的假数据）通过生成模型 G，伪装成了真实数据 x。</a:t>
            </a:r>
          </a:p>
          <a:p>
            <a:endParaRPr lang="zh-CN" altLang="en-US" dirty="0"/>
          </a:p>
          <a:p>
            <a:r>
              <a:rPr lang="zh-CN" altLang="en-US" dirty="0"/>
              <a:t>（当然，因为 GAN 依旧是一个神经网络，你的生成模型需要是可微的（differentiable））</a:t>
            </a:r>
            <a:endParaRPr lang="en-US" altLang="zh-CN" dirty="0"/>
          </a:p>
          <a:p>
            <a:r>
              <a:rPr lang="zh-CN" altLang="en-US" dirty="0"/>
              <a:t>一般使用深度神经网络做生成器</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需要设计一个目标函数 来作为判别函数</a:t>
            </a:r>
            <a:endParaRPr lang="en-US" altLang="zh-CN" dirty="0"/>
          </a:p>
          <a:p>
            <a:r>
              <a:rPr lang="zh-CN" altLang="en-US" dirty="0"/>
              <a:t>纳什均衡点就是</a:t>
            </a:r>
            <a:r>
              <a:rPr lang="en-US" altLang="zh-CN" dirty="0"/>
              <a:t>V</a:t>
            </a:r>
            <a:r>
              <a:rPr lang="zh-CN" altLang="en-US" dirty="0"/>
              <a:t>（</a:t>
            </a:r>
            <a:r>
              <a:rPr lang="en-US" altLang="zh-CN" dirty="0"/>
              <a:t>D</a:t>
            </a:r>
            <a:r>
              <a:rPr lang="zh-CN" altLang="en-US" dirty="0"/>
              <a:t>，</a:t>
            </a:r>
            <a:r>
              <a:rPr lang="en-US" altLang="zh-CN" dirty="0"/>
              <a:t>G</a:t>
            </a:r>
            <a:r>
              <a:rPr lang="zh-CN" altLang="en-US" dirty="0"/>
              <a:t>）的</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同时训练两组数据：一组真实、一组虚假数据</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拆成两步骤，一个针对判别 一个针对生成</a:t>
            </a:r>
            <a:endParaRPr lang="en-US" altLang="zh-CN" dirty="0"/>
          </a:p>
          <a:p>
            <a:r>
              <a:rPr lang="zh-CN" altLang="en-US" dirty="0"/>
              <a:t>判别式模型一般是优化</a:t>
            </a:r>
            <a:r>
              <a:rPr lang="en-US" altLang="zh-CN" dirty="0"/>
              <a:t>k</a:t>
            </a:r>
            <a:r>
              <a:rPr lang="zh-CN" altLang="en-US" dirty="0"/>
              <a:t>次</a:t>
            </a:r>
            <a:endParaRPr lang="en-US" altLang="zh-CN" dirty="0"/>
          </a:p>
          <a:p>
            <a:r>
              <a:rPr lang="zh-CN" altLang="en-US" dirty="0"/>
              <a:t>生成模型产生</a:t>
            </a:r>
            <a:r>
              <a:rPr lang="en-US" altLang="zh-CN" dirty="0"/>
              <a:t>m</a:t>
            </a:r>
            <a:r>
              <a:rPr lang="zh-CN" altLang="en-US" dirty="0"/>
              <a:t>个假数据，通过减去梯度来达到优化目的。</a:t>
            </a:r>
            <a:endParaRPr lang="en-US" altLang="zh-CN" dirty="0"/>
          </a:p>
          <a:p>
            <a:r>
              <a:rPr lang="en-US" altLang="zh-CN" dirty="0"/>
              <a:t>GAN</a:t>
            </a:r>
            <a:r>
              <a:rPr lang="zh-CN" altLang="en-US" dirty="0"/>
              <a:t>优化过程分解为两个过程。给定生成器去优化分类器，给定分类器去优化生成器。</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a:t>对这个过程的更直观解释是这样的：</a:t>
            </a:r>
          </a:p>
          <a:p>
            <a:endParaRPr lang="zh-CN" altLang="en-US"/>
          </a:p>
          <a:p>
            <a:r>
              <a:rPr lang="zh-CN" altLang="en-US"/>
              <a:t>而我们要学习的 D 就是那条蓝色的点线，这条线的目的是把融在一起的 data 和 model 分布给区分开。写成公式就是 data 和 model 分布相加做分母，分子则是真实的 data 分布。</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我们最终要达到的效果是：D 无限接近于常数 1/2。换句话说就是要 Pmodel 和 Pdata 无限相似。这个时候，我们的 D 分布再也没法分辨出真伪数据的区别了。这时候，我们就可以说我们训练出了一个炉火纯青的造假者（生成模型）。</a:t>
            </a:r>
            <a:endParaRPr lang="en-US" altLang="zh-CN" dirty="0"/>
          </a:p>
          <a:p>
            <a:r>
              <a:rPr lang="zh-CN" altLang="en-US" dirty="0"/>
              <a:t>即使达到</a:t>
            </a:r>
            <a:r>
              <a:rPr lang="en-US" altLang="zh-CN" dirty="0"/>
              <a:t>1/2 </a:t>
            </a:r>
            <a:r>
              <a:rPr lang="zh-CN" altLang="en-US" dirty="0"/>
              <a:t>我们仍然希望生成器继续学习。</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为了避免初期达到饱和情况，不采用极大极小博弈。</a:t>
            </a:r>
            <a:endParaRPr lang="en-US" altLang="zh-CN" dirty="0"/>
          </a:p>
          <a:p>
            <a:r>
              <a:rPr lang="zh-CN" altLang="en-US" dirty="0"/>
              <a:t>生成器目标函数 用伪装成功率来判别</a:t>
            </a:r>
            <a:endParaRPr lang="en-US" altLang="zh-CN" dirty="0"/>
          </a:p>
          <a:p>
            <a:r>
              <a:rPr lang="zh-CN" altLang="en-US" dirty="0"/>
              <a:t>他们之间的均衡不单一地有判别器的目标函数来决定了。</a:t>
            </a:r>
            <a:endParaRPr lang="en-US" altLang="zh-CN" dirty="0"/>
          </a:p>
          <a:p>
            <a:endParaRPr lang="en-US" altLang="zh-CN" dirty="0"/>
          </a:p>
          <a:p>
            <a:r>
              <a:rPr lang="zh-CN" altLang="en-US" dirty="0"/>
              <a:t>这种情况就是判别器完美之后，生成器继续训练。</a:t>
            </a:r>
            <a:endParaRPr lang="en-US" altLang="zh-CN"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非饱和博弈产生</a:t>
            </a:r>
            <a:r>
              <a:rPr lang="en-US" altLang="zh-CN" dirty="0"/>
              <a:t>DCGAN</a:t>
            </a:r>
            <a:r>
              <a:rPr lang="zh-CN" altLang="en-US" dirty="0"/>
              <a:t>网络结构，实际上就是一个反向的</a:t>
            </a:r>
            <a:r>
              <a:rPr lang="en-US" altLang="zh-CN" dirty="0"/>
              <a:t>CNN </a:t>
            </a:r>
            <a:r>
              <a:rPr lang="zh-CN" altLang="en-US" dirty="0"/>
              <a:t>，通过一个表达或者噪声 反卷积来产生一个图像（恢复一个图像）</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因为图片本身就是个 RGB 的矩阵，所以我们甚至可以通过向量加减来得到一些有趣的运算结果</a:t>
            </a:r>
          </a:p>
          <a:p>
            <a:r>
              <a:rPr lang="zh-CN" altLang="en-US" dirty="0"/>
              <a:t>做个向量/矩阵加减并不难，难的是把加减后得到的向量/矩阵还原成「图义」上代表的图片。在 NLP 中，word2vec 是把向量对应到有意义的词；在这里，DCGAN 是把矩阵对应到有意义的图片。</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Ian 在 2014 年的一篇 GAN 论文震惊世界，被认为是带领人类走向机器学习下一个纪元的开创性方法。</a:t>
            </a:r>
          </a:p>
          <a:p>
            <a:r>
              <a:rPr lang="zh-CN" altLang="en-US" dirty="0">
                <a:solidFill>
                  <a:srgbClr val="FF0000"/>
                </a:solidFill>
              </a:rPr>
              <a:t>GAN 已经成为人工智能学界一个热门的研究方向, </a:t>
            </a:r>
            <a:endParaRPr lang="en-US" altLang="zh-CN" dirty="0">
              <a:solidFill>
                <a:srgbClr val="FF0000"/>
              </a:solidFill>
            </a:endParaRPr>
          </a:p>
          <a:p>
            <a:r>
              <a:rPr lang="zh-CN" altLang="en-US" dirty="0">
                <a:solidFill>
                  <a:srgbClr val="FF0000"/>
                </a:solidFill>
              </a:rPr>
              <a:t>人工智能擅长分类、判别类任务。但是人工智能的方法很难自动产生数据去描述一件事情。</a:t>
            </a:r>
            <a:r>
              <a:rPr lang="en-US" altLang="zh-CN" dirty="0">
                <a:solidFill>
                  <a:srgbClr val="FF0000"/>
                </a:solidFill>
              </a:rPr>
              <a:t>GAN</a:t>
            </a:r>
            <a:r>
              <a:rPr lang="zh-CN" altLang="en-US" dirty="0">
                <a:solidFill>
                  <a:srgbClr val="FF0000"/>
                </a:solidFill>
              </a:rPr>
              <a:t>是第一种算法去基于某一些噪声去生成真实的数据或者图片。</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备注占位符 2"/>
          <p:cNvSpPr>
            <a:spLocks noGrp="1"/>
          </p:cNvSpPr>
          <p:nvPr>
            <p:ph type="body" idx="1"/>
          </p:nvPr>
        </p:nvSpPr>
        <p:spPr>
          <a:xfrm>
            <a:off x="914400" y="3300413"/>
            <a:ext cx="7315200" cy="2700337"/>
          </a:xfrm>
          <a:prstGeom prst="rect">
            <a:avLst/>
          </a:prstGeom>
        </p:spPr>
        <p:txBody>
          <a:bodyPr/>
          <a:lstStyle/>
          <a:p>
            <a:endParaRPr lang="zh-CN" altLang="en-US" dirty="0"/>
          </a:p>
        </p:txBody>
      </p:sp>
    </p:spTree>
    <p:extLst>
      <p:ext uri="{BB962C8B-B14F-4D97-AF65-F5344CB8AC3E}">
        <p14:creationId xmlns:p14="http://schemas.microsoft.com/office/powerpoint/2010/main" val="2167401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少部分数据加上标签会很好提高</a:t>
            </a:r>
            <a:r>
              <a:rPr lang="en-US" altLang="zh-CN" dirty="0"/>
              <a:t>GAN</a:t>
            </a:r>
            <a:r>
              <a:rPr lang="zh-CN" altLang="en-US" dirty="0"/>
              <a:t>训练效果。</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在</a:t>
            </a:r>
            <a:r>
              <a:rPr lang="en-US" altLang="zh-CN" dirty="0"/>
              <a:t>GAN</a:t>
            </a:r>
            <a:r>
              <a:rPr lang="zh-CN" altLang="en-US" dirty="0"/>
              <a:t>中，数据平滑处理一般采用单边平滑处理，</a:t>
            </a:r>
            <a:r>
              <a:rPr lang="en-US" altLang="zh-CN" dirty="0"/>
              <a:t>ex</a:t>
            </a:r>
            <a:r>
              <a:rPr lang="zh-CN" altLang="en-US" dirty="0"/>
              <a:t>：</a:t>
            </a:r>
            <a:r>
              <a:rPr lang="en-US" altLang="zh-CN" dirty="0"/>
              <a:t>1</a:t>
            </a:r>
            <a:r>
              <a:rPr lang="zh-CN" altLang="en-US" dirty="0"/>
              <a:t>变成</a:t>
            </a:r>
            <a:r>
              <a:rPr lang="en-US" altLang="zh-CN" dirty="0"/>
              <a:t>0.9 </a:t>
            </a:r>
            <a:r>
              <a:rPr lang="zh-CN" altLang="en-US" dirty="0"/>
              <a:t>而</a:t>
            </a:r>
            <a:r>
              <a:rPr lang="en-US" altLang="zh-CN" dirty="0"/>
              <a:t>0</a:t>
            </a:r>
            <a:r>
              <a:rPr lang="zh-CN" altLang="en-US" dirty="0"/>
              <a:t>不变</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dirty="0"/>
              <a:t>在</a:t>
            </a:r>
            <a:r>
              <a:rPr lang="en-US" altLang="zh-CN" dirty="0"/>
              <a:t>GAN</a:t>
            </a:r>
            <a:r>
              <a:rPr lang="zh-CN" altLang="en-US" dirty="0"/>
              <a:t>中，数据平滑处理一般采用单边平滑处理，</a:t>
            </a:r>
            <a:r>
              <a:rPr lang="en-US" altLang="zh-CN" dirty="0"/>
              <a:t>ex</a:t>
            </a:r>
            <a:r>
              <a:rPr lang="zh-CN" altLang="en-US" dirty="0"/>
              <a:t>：</a:t>
            </a:r>
            <a:r>
              <a:rPr lang="en-US" altLang="zh-CN" dirty="0"/>
              <a:t>1</a:t>
            </a:r>
            <a:r>
              <a:rPr lang="zh-CN" altLang="en-US" dirty="0"/>
              <a:t>变成</a:t>
            </a:r>
            <a:r>
              <a:rPr lang="en-US" altLang="zh-CN" dirty="0"/>
              <a:t>0.9 </a:t>
            </a:r>
            <a:r>
              <a:rPr lang="zh-CN" altLang="en-US" dirty="0"/>
              <a:t>而</a:t>
            </a:r>
            <a:r>
              <a:rPr lang="en-US" altLang="zh-CN" dirty="0"/>
              <a:t>0</a:t>
            </a:r>
            <a:r>
              <a:rPr lang="zh-CN" altLang="en-US" dirty="0"/>
              <a:t>不变</a:t>
            </a:r>
          </a:p>
          <a:p>
            <a:r>
              <a:rPr lang="zh-CN" altLang="en-US" dirty="0"/>
              <a:t>因为我们期望分子是纯洁的，</a:t>
            </a:r>
            <a:r>
              <a:rPr lang="en-US" altLang="zh-CN" dirty="0"/>
              <a:t>β</a:t>
            </a:r>
            <a:r>
              <a:rPr lang="zh-CN" altLang="en-US" dirty="0"/>
              <a:t>为</a:t>
            </a:r>
            <a:r>
              <a:rPr lang="en-US" altLang="zh-CN" dirty="0"/>
              <a:t>0</a:t>
            </a:r>
            <a:r>
              <a:rPr lang="zh-CN" altLang="en-US" dirty="0"/>
              <a:t>时不会多出</a:t>
            </a:r>
            <a:r>
              <a:rPr lang="en-US" altLang="zh-CN" dirty="0"/>
              <a:t>model</a:t>
            </a:r>
            <a:r>
              <a:rPr lang="zh-CN" altLang="en-US" dirty="0"/>
              <a:t>的数据。</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对于</a:t>
            </a:r>
            <a:r>
              <a:rPr lang="en-US" altLang="zh-CN" dirty="0"/>
              <a:t>GAN</a:t>
            </a:r>
            <a:r>
              <a:rPr lang="zh-CN" altLang="en-US" dirty="0"/>
              <a:t>平滑的话 使得梯度不会给出极端信号。</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作用：使得数据更集中，让学习效率更高</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采用参照批处理归一化，</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通常判别器会比生成器训练更多的次数</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在感知阶段, 机器能够接收来 自外界的各种信号, 例如视觉信号、听觉信号等, 并 对此作出判断, 对应的研究领域有图像识别、语音识别等.</a:t>
            </a:r>
          </a:p>
          <a:p>
            <a:r>
              <a:rPr lang="zh-CN" altLang="en-US" dirty="0"/>
              <a:t>在认知阶段, 机器能够对世界的本质有一定的 理解, 不再是单纯、机械地做出判断。</a:t>
            </a:r>
          </a:p>
          <a:p>
            <a:r>
              <a:rPr lang="zh-CN" altLang="en-US" dirty="0"/>
              <a:t>理解无论对人类还是人工智能都是内在的表现, 无法直接测量, 只能间接从其他方面推测. 如何衡量人工智能的理解程度, 虽然没有定论但是著名学者 Feynman 名言 </a:t>
            </a:r>
          </a:p>
          <a:p>
            <a:endParaRPr lang="zh-CN" altLang="en-US" dirty="0"/>
          </a:p>
          <a:p>
            <a:r>
              <a:rPr lang="zh-CN" altLang="en-US" dirty="0"/>
              <a:t>这说明机器制造事物的能力从某种程度上取决于机器对事物的理解.</a:t>
            </a:r>
            <a:endParaRPr lang="en-US" altLang="zh-CN" dirty="0"/>
          </a:p>
          <a:p>
            <a:endParaRPr lang="en-US" altLang="zh-CN" dirty="0"/>
          </a:p>
          <a:p>
            <a:endParaRPr lang="en-US" altLang="zh-CN"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a:t>GAN 依旧面临着几大问题</a:t>
            </a:r>
          </a:p>
          <a:p>
            <a:r>
              <a:rPr lang="zh-CN" altLang="en-US"/>
              <a:t>现在 GAN 面临的最大问题就是不稳定，很多情况下都无法收敛（non-convergence）。原因是我们使用的优化方法很容易只找到一个局部最优点，而不是全局最优点。或者，有些算法根本就没法收敛。</a:t>
            </a:r>
          </a:p>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将源数据分为多个</a:t>
            </a:r>
            <a:r>
              <a:rPr lang="en-US" altLang="zh-CN" dirty="0"/>
              <a:t>batch </a:t>
            </a:r>
            <a:r>
              <a:rPr lang="zh-CN" altLang="en-US" dirty="0"/>
              <a:t>相同的数据不放在同一个</a:t>
            </a:r>
            <a:r>
              <a:rPr lang="en-US" altLang="zh-CN" dirty="0"/>
              <a:t>batch </a:t>
            </a:r>
            <a:r>
              <a:rPr lang="zh-CN" altLang="en-US" dirty="0"/>
              <a:t>去避免模式崩溃</a:t>
            </a:r>
            <a:r>
              <a:rPr lang="en-US" altLang="zh-CN" dirty="0"/>
              <a:t>——</a:t>
            </a:r>
            <a:r>
              <a:rPr lang="zh-CN" altLang="en-US" dirty="0"/>
              <a:t>将学习集中在某几个特征中。</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备注占位符 2"/>
          <p:cNvSpPr>
            <a:spLocks noGrp="1"/>
          </p:cNvSpPr>
          <p:nvPr>
            <p:ph type="body" idx="1"/>
          </p:nvPr>
        </p:nvSpPr>
        <p:spPr>
          <a:xfrm>
            <a:off x="914400" y="3300413"/>
            <a:ext cx="7315200" cy="2700337"/>
          </a:xfrm>
          <a:prstGeom prst="rect">
            <a:avLst/>
          </a:prstGeom>
        </p:spPr>
        <p:txBody>
          <a:bodyPr/>
          <a:lstStyle/>
          <a:p>
            <a:r>
              <a:rPr lang="zh-CN" altLang="en-US" dirty="0"/>
              <a:t>保证训练的多样性。</a:t>
            </a:r>
          </a:p>
        </p:txBody>
      </p:sp>
    </p:spTree>
    <p:extLst>
      <p:ext uri="{BB962C8B-B14F-4D97-AF65-F5344CB8AC3E}">
        <p14:creationId xmlns:p14="http://schemas.microsoft.com/office/powerpoint/2010/main" val="34838468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a:t>当然，还有一些尴尬的问题依旧是「未解之谜」。</a:t>
            </a:r>
          </a:p>
          <a:p>
            <a:r>
              <a:rPr lang="zh-CN" altLang="en-US"/>
              <a:t>这里你们看到的，已经是精挑细选出来的好图片了，然而…</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a:t>生成的图片的细节数量经常会被搞错</a:t>
            </a:r>
          </a:p>
          <a:p>
            <a:r>
              <a:rPr lang="zh-CN" altLang="en-US"/>
              <a:t>对于空间的理解会搞错。</a:t>
            </a:r>
          </a:p>
          <a:p>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a:t>奇怪的东西会出现：</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a:t>密度（概率）估计：就是说在不了解事件概率分布的情况下，先假设随机分布，然后通过数据观测来确定真正的概率密度是怎样的。</a:t>
            </a:r>
          </a:p>
          <a:p>
            <a:endParaRPr lang="zh-CN" altLang="en-US"/>
          </a:p>
          <a:p>
            <a:r>
              <a:rPr lang="zh-CN" altLang="en-US"/>
              <a:t>样本生成：这个就更好理解了，就是手上有一把训练样本数据，通过训练后的模型来生成类似的「样本」。</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a:t>自 Goodfellow 等于 2014 年提出 GAN 以来,各种基于 GAN 的衍生模型被提出, 这些模型的创 新点包括模型结构改进、理论扩展及应用等. 部分 衍生模型的计算流程与结构如图 所示</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sym typeface="+mn-ea"/>
              </a:rPr>
              <a:t>GAN 学习过程中不需要数据标签. 虽然 GAN 提出的目的不是半监督学习, 但是 GAN 的 训练过程可以用来实施半监督学习中无标签数据对 模型的预训练过程. 具体来说, 先利用无标签数据训 练 GAN, 基于训练好的 GAN 对数据的理解, 再利 用小部分有标签数据训练判别器, 用于传统的分类 和回归任务. </a:t>
            </a:r>
          </a:p>
          <a:p>
            <a:r>
              <a:rPr lang="zh-CN" altLang="en-US" dirty="0">
                <a:sym typeface="+mn-ea"/>
              </a:rPr>
              <a:t>GAN 虽然解决了生成式模型的一些问题, 并且 对其他方法的发展具有一定的启发意义, 但是 GAN并不完美, 它在解决已有问题的同时也引入了一些 新的问题. GAN 最突出的优点同时也是它最大的 问题根源. </a:t>
            </a:r>
          </a:p>
          <a:p>
            <a:r>
              <a:rPr lang="zh-CN" altLang="en-US" dirty="0">
                <a:sym typeface="+mn-ea"/>
              </a:rPr>
              <a:t>GAN 采用对抗学习的准则, 理论上还不能判断模型的收敛性和均衡点的存在性. </a:t>
            </a:r>
          </a:p>
          <a:p>
            <a:r>
              <a:rPr lang="zh-CN" altLang="en-US" dirty="0">
                <a:sym typeface="+mn-ea"/>
              </a:rPr>
              <a:t>训练过程需要保证两个对抗网络的平衡和同步, 否则难以 得到很好的训练效果. 而实际过程中两个对抗网络 的同步不易把控, 训练过程可能不稳定.</a:t>
            </a:r>
          </a:p>
          <a:p>
            <a:r>
              <a:rPr lang="zh-CN" altLang="en-US" dirty="0">
                <a:sym typeface="+mn-ea"/>
              </a:rPr>
              <a:t>GAN 生成的样本虽然具有多样性, 但是存在崩溃模 式 (Collapse mode) 现象, 可能生成多样的, 但对于人类来说差异不大的样本.</a:t>
            </a:r>
          </a:p>
          <a:p>
            <a:endParaRPr lang="zh-CN" altLang="en-US" dirty="0">
              <a:sym typeface="+mn-ea"/>
            </a:endParaRPr>
          </a:p>
          <a:p>
            <a:endParaRPr lang="zh-CN" altLang="en-US" dirty="0">
              <a:sym typeface="+mn-ea"/>
            </a:endParaRPr>
          </a:p>
          <a:p>
            <a:endParaRPr lang="zh-CN" alt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a:sym typeface="+mn-ea"/>
              </a:rPr>
              <a:t>由一个生成器和一个判别器构成, 通过对抗学习的方式 来迭代训练, 逼近纳什均衡.</a:t>
            </a:r>
          </a:p>
          <a:p>
            <a:endParaRPr lang="zh-CN" altLang="en-US"/>
          </a:p>
          <a:p>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幻灯片图像占位符 1"/>
          <p:cNvSpPr>
            <a:spLocks noGrp="1" noRot="1" noChangeAspect="1" noTextEdit="1"/>
          </p:cNvSpPr>
          <p:nvPr>
            <p:ph type="sldImg"/>
          </p:nvPr>
        </p:nvSpPr>
        <p:spPr/>
      </p:sp>
      <p:sp>
        <p:nvSpPr>
          <p:cNvPr id="41986" name="文本占位符 2"/>
          <p:cNvSpPr>
            <a:spLocks noGrp="1"/>
          </p:cNvSpPr>
          <p:nvPr>
            <p:ph type="body" sz="quarter"/>
          </p:nvPr>
        </p:nvSpPr>
        <p:spPr>
          <a:xfrm>
            <a:off x="882650" y="2947988"/>
            <a:ext cx="7061200" cy="2413000"/>
          </a:xfrm>
          <a:prstGeom prst="rect">
            <a:avLst/>
          </a:prstGeom>
          <a:noFill/>
          <a:ln w="9525">
            <a:noFill/>
          </a:ln>
        </p:spPr>
        <p:txBody>
          <a:bodyPr anchor="t"/>
          <a:lstStyle/>
          <a:p>
            <a:pPr lvl="0" indent="0"/>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a:t>该怎么创造生成模型呢？这涉及到概率领域一个方法：最大似然估计。</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整个生成模型的大家族</a:t>
            </a:r>
          </a:p>
          <a:p>
            <a:r>
              <a:rPr lang="zh-CN" altLang="en-US" dirty="0"/>
              <a:t>大家都同根于最大似然玩法，但是有着显隐密度的区分。大多数你们听过的强大的生成模型都需要用到马尔可夫链，而 </a:t>
            </a:r>
            <a:r>
              <a:rPr lang="zh-CN" altLang="en-US" sz="1400" dirty="0">
                <a:solidFill>
                  <a:srgbClr val="FF0000"/>
                </a:solidFill>
              </a:rPr>
              <a:t>GAN 是目前唯一一种直接从数据观测的一步到位的生成模型。</a:t>
            </a:r>
            <a:endParaRPr lang="en-US" altLang="zh-CN" sz="1400" dirty="0">
              <a:solidFill>
                <a:srgbClr val="FF0000"/>
              </a:solidFill>
            </a:endParaRPr>
          </a:p>
          <a:p>
            <a:r>
              <a:rPr lang="zh-CN" altLang="en-US" dirty="0"/>
              <a:t>隐马模型起到很大的作用</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与其他生成模型不同的是，GAN 的特点是：</a:t>
            </a:r>
            <a:endParaRPr lang="en-US" altLang="zh-CN" dirty="0"/>
          </a:p>
          <a:p>
            <a:r>
              <a:rPr lang="zh-CN" altLang="en-US" dirty="0"/>
              <a:t>使用隐式的模型</a:t>
            </a:r>
          </a:p>
          <a:p>
            <a:r>
              <a:rPr lang="zh-CN" altLang="en-US" dirty="0"/>
              <a:t>使用了 latent code（用以表达 latent dimension、控制数据隐含关系等等）；</a:t>
            </a:r>
          </a:p>
          <a:p>
            <a:r>
              <a:rPr lang="zh-CN" altLang="en-US" dirty="0"/>
              <a:t>数据会逐渐统一；</a:t>
            </a:r>
          </a:p>
          <a:p>
            <a:r>
              <a:rPr lang="zh-CN" altLang="en-US" dirty="0"/>
              <a:t>不需要马尔可夫链；</a:t>
            </a:r>
          </a:p>
          <a:p>
            <a:r>
              <a:rPr lang="zh-CN" altLang="en-US" dirty="0"/>
              <a:t>被认为可以生成最好的样本（当然，ian 本人也说，这事儿没法衡量什么是「好」或「不好」）。</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r>
              <a:rPr lang="zh-CN" altLang="en-US" dirty="0"/>
              <a:t>判别式模型：直接产生样本之间的分类面</a:t>
            </a:r>
            <a:endParaRPr lang="en-US" altLang="zh-CN" dirty="0"/>
          </a:p>
          <a:p>
            <a:r>
              <a:rPr lang="zh-CN" altLang="en-US" dirty="0"/>
              <a:t>生成式模型：产生样本的生成式概率</a:t>
            </a:r>
            <a:endParaRPr lang="en-US" altLang="zh-CN" dirty="0"/>
          </a:p>
          <a:p>
            <a:r>
              <a:rPr lang="zh-CN" altLang="en-US" dirty="0"/>
              <a:t>生成式模型可以产生判别 而反过来不行。</a:t>
            </a:r>
            <a:endParaRPr lang="en-US" altLang="zh-CN" dirty="0"/>
          </a:p>
          <a:p>
            <a:r>
              <a:rPr lang="zh-CN" altLang="en-US" dirty="0"/>
              <a:t>让生成器和判别器进行对抗达到一个平衡状态，认为他们达到优化目标，生成器产生的数据满足于真实数据的分布。</a:t>
            </a:r>
            <a:endParaRPr lang="en-US" altLang="zh-CN"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282825" y="512763"/>
            <a:ext cx="4575175" cy="2573337"/>
          </a:xfrm>
        </p:spPr>
      </p:sp>
      <p:sp>
        <p:nvSpPr>
          <p:cNvPr id="3" name="文本占位符 2"/>
          <p:cNvSpPr>
            <a:spLocks noGrp="1"/>
          </p:cNvSpPr>
          <p:nvPr>
            <p:ph type="body" sz="quarter"/>
          </p:nvPr>
        </p:nvSpPr>
        <p:spPr>
          <a:xfrm>
            <a:off x="882689" y="2948625"/>
            <a:ext cx="7061509" cy="2412511"/>
          </a:xfrm>
          <a:prstGeom prst="rect">
            <a:avLst/>
          </a:prstGeom>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base"/>
            <a:r>
              <a:rPr lang="zh-CN" altLang="en-US" strike="noStrike" noProof="1"/>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a:t>单击此处编辑母版副标题样式</a:t>
            </a:r>
          </a:p>
        </p:txBody>
      </p:sp>
      <p:sp>
        <p:nvSpPr>
          <p:cNvPr id="4" name="日期占位符 3"/>
          <p:cNvSpPr>
            <a:spLocks noGrp="1"/>
          </p:cNvSpPr>
          <p:nvPr>
            <p:ph type="dt" sz="half" idx="10"/>
          </p:nvPr>
        </p:nvSpPr>
        <p:spPr/>
        <p:txBody>
          <a:bodyPr/>
          <a:lstStyle/>
          <a:p>
            <a:pPr lvl="0" fontAlgn="base"/>
            <a:endParaRPr/>
          </a:p>
        </p:txBody>
      </p:sp>
      <p:sp>
        <p:nvSpPr>
          <p:cNvPr id="5" name="页脚占位符 4"/>
          <p:cNvSpPr>
            <a:spLocks noGrp="1"/>
          </p:cNvSpPr>
          <p:nvPr>
            <p:ph type="ftr" sz="quarter" idx="11"/>
          </p:nvPr>
        </p:nvSpPr>
        <p:spPr/>
        <p:txBody>
          <a:bodyPr/>
          <a:lstStyle/>
          <a:p>
            <a:pPr lvl="0" fontAlgn="base"/>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lvl="0" fontAlgn="base"/>
            <a:endParaRPr/>
          </a:p>
        </p:txBody>
      </p:sp>
      <p:sp>
        <p:nvSpPr>
          <p:cNvPr id="5" name="页脚占位符 4"/>
          <p:cNvSpPr>
            <a:spLocks noGrp="1"/>
          </p:cNvSpPr>
          <p:nvPr>
            <p:ph type="ftr" sz="quarter" idx="11"/>
          </p:nvPr>
        </p:nvSpPr>
        <p:spPr/>
        <p:txBody>
          <a:bodyPr/>
          <a:lstStyle/>
          <a:p>
            <a:pPr lvl="0" fontAlgn="base"/>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144000" y="-25400"/>
            <a:ext cx="3048000" cy="6151563"/>
          </a:xfrm>
        </p:spPr>
        <p:txBody>
          <a:bodyPr vert="eaVert"/>
          <a:lstStyle/>
          <a:p>
            <a:pPr fontAlgn="base"/>
            <a:r>
              <a:rPr lang="zh-CN" altLang="en-US" strike="noStrike" noProof="1"/>
              <a:t>单击此处编辑母版标题样式</a:t>
            </a:r>
          </a:p>
        </p:txBody>
      </p:sp>
      <p:sp>
        <p:nvSpPr>
          <p:cNvPr id="3" name="竖排文字占位符 2"/>
          <p:cNvSpPr>
            <a:spLocks noGrp="1"/>
          </p:cNvSpPr>
          <p:nvPr>
            <p:ph type="body" orient="vert" idx="1"/>
          </p:nvPr>
        </p:nvSpPr>
        <p:spPr>
          <a:xfrm>
            <a:off x="0" y="-25400"/>
            <a:ext cx="8967304" cy="6151563"/>
          </a:xfrm>
        </p:spPr>
        <p:txBody>
          <a:bodyPr vert="eaVert"/>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lvl="0" fontAlgn="base"/>
            <a:endParaRPr/>
          </a:p>
        </p:txBody>
      </p:sp>
      <p:sp>
        <p:nvSpPr>
          <p:cNvPr id="5" name="页脚占位符 4"/>
          <p:cNvSpPr>
            <a:spLocks noGrp="1"/>
          </p:cNvSpPr>
          <p:nvPr>
            <p:ph type="ftr" sz="quarter" idx="11"/>
          </p:nvPr>
        </p:nvSpPr>
        <p:spPr/>
        <p:txBody>
          <a:bodyPr/>
          <a:lstStyle/>
          <a:p>
            <a:pPr lvl="0" fontAlgn="base"/>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文本占位符 2"/>
          <p:cNvSpPr>
            <a:spLocks noGrp="1"/>
          </p:cNvSpPr>
          <p:nvPr>
            <p:ph type="body" sz="half" idx="1"/>
          </p:nvPr>
        </p:nvSpPr>
        <p:spPr>
          <a:xfrm>
            <a:off x="838200" y="1825625"/>
            <a:ext cx="5181600" cy="4351338"/>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内容占位符 3"/>
          <p:cNvSpPr>
            <a:spLocks noGrp="1"/>
          </p:cNvSpPr>
          <p:nvPr>
            <p:ph sz="quarter" idx="2"/>
          </p:nvPr>
        </p:nvSpPr>
        <p:spPr>
          <a:xfrm>
            <a:off x="6172200" y="1825625"/>
            <a:ext cx="5181600" cy="2098675"/>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内容占位符 4"/>
          <p:cNvSpPr>
            <a:spLocks noGrp="1"/>
          </p:cNvSpPr>
          <p:nvPr>
            <p:ph sz="quarter" idx="3"/>
          </p:nvPr>
        </p:nvSpPr>
        <p:spPr>
          <a:xfrm>
            <a:off x="6172200" y="4076700"/>
            <a:ext cx="5181600" cy="21002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6" name="日期占位符 5"/>
          <p:cNvSpPr>
            <a:spLocks noGrp="1"/>
          </p:cNvSpPr>
          <p:nvPr>
            <p:ph type="dt" sz="half" idx="10"/>
          </p:nvPr>
        </p:nvSpPr>
        <p:spPr/>
        <p:txBody>
          <a:bodyPr/>
          <a:lstStyle/>
          <a:p>
            <a:pPr lvl="0" fontAlgn="base"/>
            <a:endParaRPr/>
          </a:p>
        </p:txBody>
      </p:sp>
      <p:sp>
        <p:nvSpPr>
          <p:cNvPr id="7" name="页脚占位符 6"/>
          <p:cNvSpPr>
            <a:spLocks noGrp="1"/>
          </p:cNvSpPr>
          <p:nvPr>
            <p:ph type="ftr" sz="quarter" idx="11"/>
          </p:nvPr>
        </p:nvSpPr>
        <p:spPr/>
        <p:txBody>
          <a:bodyPr/>
          <a:lstStyle/>
          <a:p>
            <a:pPr lvl="0" fontAlgn="base"/>
            <a:endParaRPr/>
          </a:p>
        </p:txBody>
      </p:sp>
      <p:sp>
        <p:nvSpPr>
          <p:cNvPr id="8" name="灯片编号占位符 7"/>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表格占位符 2"/>
          <p:cNvSpPr>
            <a:spLocks noGrp="1"/>
          </p:cNvSpPr>
          <p:nvPr>
            <p:ph type="tbl" idx="1"/>
          </p:nvPr>
        </p:nvSpPr>
        <p:spPr/>
        <p:txBody>
          <a:bodyPr/>
          <a:lstStyle/>
          <a:p>
            <a:pPr fontAlgn="base"/>
            <a:endParaRPr lang="zh-CN" altLang="en-US" strike="noStrike" noProof="1"/>
          </a:p>
        </p:txBody>
      </p:sp>
      <p:sp>
        <p:nvSpPr>
          <p:cNvPr id="4" name="日期占位符 3"/>
          <p:cNvSpPr>
            <a:spLocks noGrp="1"/>
          </p:cNvSpPr>
          <p:nvPr>
            <p:ph type="dt" sz="half" idx="10"/>
          </p:nvPr>
        </p:nvSpPr>
        <p:spPr/>
        <p:txBody>
          <a:bodyPr/>
          <a:lstStyle/>
          <a:p>
            <a:pPr lvl="0" fontAlgn="base"/>
            <a:endParaRPr/>
          </a:p>
        </p:txBody>
      </p:sp>
      <p:sp>
        <p:nvSpPr>
          <p:cNvPr id="5" name="页脚占位符 4"/>
          <p:cNvSpPr>
            <a:spLocks noGrp="1"/>
          </p:cNvSpPr>
          <p:nvPr>
            <p:ph type="ftr" sz="quarter" idx="11"/>
          </p:nvPr>
        </p:nvSpPr>
        <p:spPr/>
        <p:txBody>
          <a:bodyPr/>
          <a:lstStyle/>
          <a:p>
            <a:pPr lvl="0" fontAlgn="base"/>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idx="1"/>
          </p:nvPr>
        </p:nvSpPr>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日期占位符 3"/>
          <p:cNvSpPr>
            <a:spLocks noGrp="1"/>
          </p:cNvSpPr>
          <p:nvPr>
            <p:ph type="dt" sz="half" idx="10"/>
          </p:nvPr>
        </p:nvSpPr>
        <p:spPr/>
        <p:txBody>
          <a:bodyPr/>
          <a:lstStyle/>
          <a:p>
            <a:pPr lvl="0" fontAlgn="base"/>
            <a:endParaRPr/>
          </a:p>
        </p:txBody>
      </p:sp>
      <p:sp>
        <p:nvSpPr>
          <p:cNvPr id="5" name="页脚占位符 4"/>
          <p:cNvSpPr>
            <a:spLocks noGrp="1"/>
          </p:cNvSpPr>
          <p:nvPr>
            <p:ph type="ftr" sz="quarter" idx="11"/>
          </p:nvPr>
        </p:nvSpPr>
        <p:spPr/>
        <p:txBody>
          <a:bodyPr/>
          <a:lstStyle/>
          <a:p>
            <a:pPr lvl="0" fontAlgn="base"/>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base"/>
            <a:r>
              <a:rPr lang="zh-CN" altLang="en-US" strike="noStrike" noProof="1"/>
              <a:t>单击此处编辑母版文本样式</a:t>
            </a:r>
          </a:p>
        </p:txBody>
      </p:sp>
      <p:sp>
        <p:nvSpPr>
          <p:cNvPr id="4" name="日期占位符 3"/>
          <p:cNvSpPr>
            <a:spLocks noGrp="1"/>
          </p:cNvSpPr>
          <p:nvPr>
            <p:ph type="dt" sz="half" idx="10"/>
          </p:nvPr>
        </p:nvSpPr>
        <p:spPr/>
        <p:txBody>
          <a:bodyPr/>
          <a:lstStyle/>
          <a:p>
            <a:pPr lvl="0" fontAlgn="base"/>
            <a:endParaRPr/>
          </a:p>
        </p:txBody>
      </p:sp>
      <p:sp>
        <p:nvSpPr>
          <p:cNvPr id="5" name="页脚占位符 4"/>
          <p:cNvSpPr>
            <a:spLocks noGrp="1"/>
          </p:cNvSpPr>
          <p:nvPr>
            <p:ph type="ftr" sz="quarter" idx="11"/>
          </p:nvPr>
        </p:nvSpPr>
        <p:spPr/>
        <p:txBody>
          <a:bodyPr/>
          <a:lstStyle/>
          <a:p>
            <a:pPr lvl="0" fontAlgn="base"/>
            <a:endParaRPr/>
          </a:p>
        </p:txBody>
      </p:sp>
      <p:sp>
        <p:nvSpPr>
          <p:cNvPr id="6" name="灯片编号占位符 5"/>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内容占位符 2"/>
          <p:cNvSpPr>
            <a:spLocks noGrp="1"/>
          </p:cNvSpPr>
          <p:nvPr>
            <p:ph sz="half" idx="1"/>
          </p:nvPr>
        </p:nvSpPr>
        <p:spPr>
          <a:xfrm>
            <a:off x="406400" y="1397000"/>
            <a:ext cx="5575808" cy="47291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内容占位符 3"/>
          <p:cNvSpPr>
            <a:spLocks noGrp="1"/>
          </p:cNvSpPr>
          <p:nvPr>
            <p:ph sz="half" idx="2"/>
          </p:nvPr>
        </p:nvSpPr>
        <p:spPr>
          <a:xfrm>
            <a:off x="6209792" y="1397000"/>
            <a:ext cx="5575808" cy="4729163"/>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日期占位符 4"/>
          <p:cNvSpPr>
            <a:spLocks noGrp="1"/>
          </p:cNvSpPr>
          <p:nvPr>
            <p:ph type="dt" sz="half" idx="10"/>
          </p:nvPr>
        </p:nvSpPr>
        <p:spPr/>
        <p:txBody>
          <a:bodyPr/>
          <a:lstStyle/>
          <a:p>
            <a:pPr lvl="0" fontAlgn="base"/>
            <a:endParaRPr/>
          </a:p>
        </p:txBody>
      </p:sp>
      <p:sp>
        <p:nvSpPr>
          <p:cNvPr id="6" name="页脚占位符 5"/>
          <p:cNvSpPr>
            <a:spLocks noGrp="1"/>
          </p:cNvSpPr>
          <p:nvPr>
            <p:ph type="ftr" sz="quarter" idx="11"/>
          </p:nvPr>
        </p:nvSpPr>
        <p:spPr/>
        <p:txBody>
          <a:bodyPr/>
          <a:lstStyle/>
          <a:p>
            <a:pPr lvl="0" fontAlgn="base"/>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pPr fontAlgn="base"/>
            <a:r>
              <a:rPr lang="zh-CN" altLang="en-US" strike="noStrike" noProof="1"/>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7" name="日期占位符 6"/>
          <p:cNvSpPr>
            <a:spLocks noGrp="1"/>
          </p:cNvSpPr>
          <p:nvPr>
            <p:ph type="dt" sz="half" idx="10"/>
          </p:nvPr>
        </p:nvSpPr>
        <p:spPr/>
        <p:txBody>
          <a:bodyPr/>
          <a:lstStyle/>
          <a:p>
            <a:pPr lvl="0" fontAlgn="base"/>
            <a:endParaRPr/>
          </a:p>
        </p:txBody>
      </p:sp>
      <p:sp>
        <p:nvSpPr>
          <p:cNvPr id="8" name="页脚占位符 7"/>
          <p:cNvSpPr>
            <a:spLocks noGrp="1"/>
          </p:cNvSpPr>
          <p:nvPr>
            <p:ph type="ftr" sz="quarter" idx="11"/>
          </p:nvPr>
        </p:nvSpPr>
        <p:spPr/>
        <p:txBody>
          <a:bodyPr/>
          <a:lstStyle/>
          <a:p>
            <a:pPr lvl="0" fontAlgn="base"/>
            <a:endParaRPr/>
          </a:p>
        </p:txBody>
      </p:sp>
      <p:sp>
        <p:nvSpPr>
          <p:cNvPr id="9" name="灯片编号占位符 8"/>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a:t>单击此处编辑母版标题样式</a:t>
            </a:r>
          </a:p>
        </p:txBody>
      </p:sp>
      <p:sp>
        <p:nvSpPr>
          <p:cNvPr id="3" name="日期占位符 2"/>
          <p:cNvSpPr>
            <a:spLocks noGrp="1"/>
          </p:cNvSpPr>
          <p:nvPr>
            <p:ph type="dt" sz="half" idx="10"/>
          </p:nvPr>
        </p:nvSpPr>
        <p:spPr/>
        <p:txBody>
          <a:bodyPr/>
          <a:lstStyle/>
          <a:p>
            <a:pPr lvl="0" fontAlgn="base"/>
            <a:endParaRPr/>
          </a:p>
        </p:txBody>
      </p:sp>
      <p:sp>
        <p:nvSpPr>
          <p:cNvPr id="4" name="页脚占位符 3"/>
          <p:cNvSpPr>
            <a:spLocks noGrp="1"/>
          </p:cNvSpPr>
          <p:nvPr>
            <p:ph type="ftr" sz="quarter" idx="11"/>
          </p:nvPr>
        </p:nvSpPr>
        <p:spPr/>
        <p:txBody>
          <a:bodyPr/>
          <a:lstStyle/>
          <a:p>
            <a:pPr lvl="0" fontAlgn="base"/>
            <a:endParaRPr/>
          </a:p>
        </p:txBody>
      </p:sp>
      <p:sp>
        <p:nvSpPr>
          <p:cNvPr id="5" name="灯片编号占位符 4"/>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lvl="0" fontAlgn="base"/>
            <a:endParaRPr/>
          </a:p>
        </p:txBody>
      </p:sp>
      <p:sp>
        <p:nvSpPr>
          <p:cNvPr id="3" name="页脚占位符 2"/>
          <p:cNvSpPr>
            <a:spLocks noGrp="1"/>
          </p:cNvSpPr>
          <p:nvPr>
            <p:ph type="ftr" sz="quarter" idx="11"/>
          </p:nvPr>
        </p:nvSpPr>
        <p:spPr/>
        <p:txBody>
          <a:bodyPr/>
          <a:lstStyle/>
          <a:p>
            <a:pPr lvl="0" fontAlgn="base"/>
            <a:endParaRPr/>
          </a:p>
        </p:txBody>
      </p:sp>
      <p:sp>
        <p:nvSpPr>
          <p:cNvPr id="4" name="灯片编号占位符 3"/>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a:t>单击此处编辑母版文本样式</a:t>
            </a:r>
          </a:p>
          <a:p>
            <a:pPr lvl="1" fontAlgn="base"/>
            <a:r>
              <a:rPr lang="zh-CN" altLang="en-US" strike="noStrike" noProof="1"/>
              <a:t>第二级</a:t>
            </a:r>
          </a:p>
          <a:p>
            <a:pPr lvl="2" fontAlgn="base"/>
            <a:r>
              <a:rPr lang="zh-CN" altLang="en-US" strike="noStrike" noProof="1"/>
              <a:t>第三级</a:t>
            </a:r>
          </a:p>
          <a:p>
            <a:pPr lvl="3" fontAlgn="base"/>
            <a:r>
              <a:rPr lang="zh-CN" altLang="en-US" strike="noStrike" noProof="1"/>
              <a:t>第四级</a:t>
            </a:r>
          </a:p>
          <a:p>
            <a:pPr lvl="4" fontAlgn="base"/>
            <a:r>
              <a:rPr lang="zh-CN" altLang="en-US" strike="noStrike" noProof="1"/>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a:t>单击此处编辑母版文本样式</a:t>
            </a:r>
          </a:p>
        </p:txBody>
      </p:sp>
      <p:sp>
        <p:nvSpPr>
          <p:cNvPr id="5" name="日期占位符 4"/>
          <p:cNvSpPr>
            <a:spLocks noGrp="1"/>
          </p:cNvSpPr>
          <p:nvPr>
            <p:ph type="dt" sz="half" idx="10"/>
          </p:nvPr>
        </p:nvSpPr>
        <p:spPr/>
        <p:txBody>
          <a:bodyPr/>
          <a:lstStyle/>
          <a:p>
            <a:pPr lvl="0" fontAlgn="base"/>
            <a:endParaRPr/>
          </a:p>
        </p:txBody>
      </p:sp>
      <p:sp>
        <p:nvSpPr>
          <p:cNvPr id="6" name="页脚占位符 5"/>
          <p:cNvSpPr>
            <a:spLocks noGrp="1"/>
          </p:cNvSpPr>
          <p:nvPr>
            <p:ph type="ftr" sz="quarter" idx="11"/>
          </p:nvPr>
        </p:nvSpPr>
        <p:spPr/>
        <p:txBody>
          <a:bodyPr/>
          <a:lstStyle/>
          <a:p>
            <a:pPr lvl="0" fontAlgn="base"/>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pPr fontAlgn="base"/>
            <a:r>
              <a:rPr lang="zh-CN" altLang="en-US" strike="noStrike" noProof="1"/>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fontAlgn="base"/>
            <a:endParaRPr lang="zh-CN" altLang="en-US" strike="noStrike" noProof="1"/>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fontAlgn="base"/>
            <a:r>
              <a:rPr lang="zh-CN" altLang="en-US" strike="noStrike" noProof="1"/>
              <a:t>单击此处编辑母版文本样式</a:t>
            </a:r>
          </a:p>
        </p:txBody>
      </p:sp>
      <p:sp>
        <p:nvSpPr>
          <p:cNvPr id="5" name="日期占位符 4"/>
          <p:cNvSpPr>
            <a:spLocks noGrp="1"/>
          </p:cNvSpPr>
          <p:nvPr>
            <p:ph type="dt" sz="half" idx="10"/>
          </p:nvPr>
        </p:nvSpPr>
        <p:spPr/>
        <p:txBody>
          <a:bodyPr/>
          <a:lstStyle/>
          <a:p>
            <a:pPr lvl="0" fontAlgn="base"/>
            <a:endParaRPr/>
          </a:p>
        </p:txBody>
      </p:sp>
      <p:sp>
        <p:nvSpPr>
          <p:cNvPr id="6" name="页脚占位符 5"/>
          <p:cNvSpPr>
            <a:spLocks noGrp="1"/>
          </p:cNvSpPr>
          <p:nvPr>
            <p:ph type="ftr" sz="quarter" idx="11"/>
          </p:nvPr>
        </p:nvSpPr>
        <p:spPr/>
        <p:txBody>
          <a:bodyPr/>
          <a:lstStyle/>
          <a:p>
            <a:pPr lvl="0" fontAlgn="base"/>
            <a:endParaRPr/>
          </a:p>
        </p:txBody>
      </p:sp>
      <p:sp>
        <p:nvSpPr>
          <p:cNvPr id="7" name="灯片编号占位符 6"/>
          <p:cNvSpPr>
            <a:spLocks noGrp="1"/>
          </p:cNvSpPr>
          <p:nvPr>
            <p:ph type="sldNum" sz="quarter" idx="12"/>
          </p:nvPr>
        </p:nvSpPr>
        <p:spPr/>
        <p:txBody>
          <a:body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p:cNvSpPr>
          <p:nvPr>
            <p:ph type="title"/>
          </p:nvPr>
        </p:nvSpPr>
        <p:spPr>
          <a:xfrm>
            <a:off x="0" y="-25400"/>
            <a:ext cx="12192000" cy="1143000"/>
          </a:xfrm>
          <a:prstGeom prst="rect">
            <a:avLst/>
          </a:prstGeom>
          <a:noFill/>
          <a:ln w="9525">
            <a:noFill/>
          </a:ln>
        </p:spPr>
        <p:txBody>
          <a:bodyPr wrap="square" lIns="91436" tIns="45718" rIns="91436" bIns="45718" anchor="ctr"/>
          <a:lstStyle/>
          <a:p>
            <a:pPr lvl="0"/>
            <a:r>
              <a:rPr lang="en-US" altLang="zh-CN"/>
              <a:t>Click to edit Master title style</a:t>
            </a:r>
          </a:p>
        </p:txBody>
      </p:sp>
      <p:sp>
        <p:nvSpPr>
          <p:cNvPr id="1027" name="Rectangle 3"/>
          <p:cNvSpPr>
            <a:spLocks noGrp="1"/>
          </p:cNvSpPr>
          <p:nvPr>
            <p:ph type="body"/>
          </p:nvPr>
        </p:nvSpPr>
        <p:spPr>
          <a:xfrm>
            <a:off x="406400" y="1397000"/>
            <a:ext cx="11379200" cy="4729163"/>
          </a:xfrm>
          <a:prstGeom prst="rect">
            <a:avLst/>
          </a:prstGeom>
          <a:noFill/>
          <a:ln w="9525">
            <a:noFill/>
          </a:ln>
        </p:spPr>
        <p:txBody>
          <a:bodyPr wrap="square" lIns="91436" tIns="45718" rIns="91436" bIns="45718" anchor="t"/>
          <a:lstStyle/>
          <a:p>
            <a:pPr lvl="0" indent="-342900"/>
            <a:r>
              <a:rPr lang="en-US" altLang="zh-CN"/>
              <a:t>Click to edit Master text styles</a:t>
            </a:r>
          </a:p>
          <a:p>
            <a:pPr lvl="1" indent="-285750"/>
            <a:r>
              <a:rPr lang="en-US" altLang="zh-CN"/>
              <a:t>Second level</a:t>
            </a:r>
          </a:p>
          <a:p>
            <a:pPr lvl="2" indent="-228600"/>
            <a:r>
              <a:rPr lang="en-US" altLang="zh-CN"/>
              <a:t>Third level</a:t>
            </a:r>
          </a:p>
          <a:p>
            <a:pPr lvl="3" indent="-228600"/>
            <a:r>
              <a:rPr lang="en-US" altLang="zh-CN"/>
              <a:t>Fourth level</a:t>
            </a:r>
          </a:p>
          <a:p>
            <a:pPr lvl="4" indent="-228600"/>
            <a:r>
              <a:rPr lang="en-US" altLang="zh-CN"/>
              <a:t>Fifth level</a:t>
            </a:r>
          </a:p>
        </p:txBody>
      </p:sp>
      <p:sp>
        <p:nvSpPr>
          <p:cNvPr id="1028" name="Rectangle 4"/>
          <p:cNvSpPr>
            <a:spLocks noGrp="1"/>
          </p:cNvSpPr>
          <p:nvPr>
            <p:ph type="dt" sz="half" idx="2"/>
          </p:nvPr>
        </p:nvSpPr>
        <p:spPr>
          <a:xfrm>
            <a:off x="457200" y="6245225"/>
            <a:ext cx="2133600" cy="476250"/>
          </a:xfrm>
          <a:prstGeom prst="rect">
            <a:avLst/>
          </a:prstGeom>
          <a:noFill/>
          <a:ln w="9525">
            <a:noFill/>
            <a:miter/>
          </a:ln>
        </p:spPr>
        <p:txBody>
          <a:bodyPr vert="horz" wrap="square" lIns="91436" tIns="45718" rIns="91436" bIns="45718" anchor="t"/>
          <a:lstStyle>
            <a:lvl1pPr>
              <a:defRPr sz="1500">
                <a:ea typeface="宋体" panose="02010600030101010101" pitchFamily="2" charset="-122"/>
              </a:defRPr>
            </a:lvl1pPr>
          </a:lstStyle>
          <a:p>
            <a:pPr lvl="0" fontAlgn="base"/>
            <a:endParaRPr/>
          </a:p>
        </p:txBody>
      </p:sp>
      <p:sp>
        <p:nvSpPr>
          <p:cNvPr id="1029" name="Rectangle 5"/>
          <p:cNvSpPr>
            <a:spLocks noGrp="1"/>
          </p:cNvSpPr>
          <p:nvPr>
            <p:ph type="ftr" sz="quarter" idx="3"/>
          </p:nvPr>
        </p:nvSpPr>
        <p:spPr>
          <a:xfrm>
            <a:off x="3124200" y="6245225"/>
            <a:ext cx="2895600" cy="476250"/>
          </a:xfrm>
          <a:prstGeom prst="rect">
            <a:avLst/>
          </a:prstGeom>
          <a:noFill/>
          <a:ln w="9525">
            <a:noFill/>
            <a:miter/>
          </a:ln>
        </p:spPr>
        <p:txBody>
          <a:bodyPr vert="horz" wrap="square" lIns="91436" tIns="45718" rIns="91436" bIns="45718" anchor="t"/>
          <a:lstStyle>
            <a:lvl1pPr algn="ctr">
              <a:defRPr sz="1500">
                <a:ea typeface="宋体" panose="02010600030101010101" pitchFamily="2" charset="-122"/>
              </a:defRPr>
            </a:lvl1pPr>
          </a:lstStyle>
          <a:p>
            <a:pPr lvl="0" fontAlgn="base"/>
            <a:endParaRPr/>
          </a:p>
        </p:txBody>
      </p:sp>
      <p:sp>
        <p:nvSpPr>
          <p:cNvPr id="1030" name="Rectangle 6"/>
          <p:cNvSpPr>
            <a:spLocks noGrp="1"/>
          </p:cNvSpPr>
          <p:nvPr>
            <p:ph type="sldNum" sz="quarter" idx="4"/>
          </p:nvPr>
        </p:nvSpPr>
        <p:spPr>
          <a:xfrm>
            <a:off x="6553200" y="6245225"/>
            <a:ext cx="2133600" cy="476250"/>
          </a:xfrm>
          <a:prstGeom prst="rect">
            <a:avLst/>
          </a:prstGeom>
          <a:noFill/>
          <a:ln w="9525">
            <a:noFill/>
            <a:miter/>
          </a:ln>
        </p:spPr>
        <p:txBody>
          <a:bodyPr vert="horz" wrap="square" lIns="91436" tIns="45718" rIns="91436" bIns="45718" anchor="t"/>
          <a:lstStyle>
            <a:lvl1pPr algn="r">
              <a:defRPr sz="1500">
                <a:ea typeface="宋体" panose="02010600030101010101" pitchFamily="2" charset="-122"/>
              </a:defRPr>
            </a:lvl1pPr>
          </a:lstStyle>
          <a:p>
            <a:pPr lvl="0" fontAlgn="base"/>
            <a:fld id="{9A0DB2DC-4C9A-4742-B13C-FB6460FD3503}" type="slidenum">
              <a:rPr lang="zh-CN" altLang="en-US" strike="noStrike" noProof="1" dirty="0">
                <a:latin typeface="Arial" panose="020B0604020202020204" pitchFamily="34" charset="0"/>
                <a:ea typeface="宋体" panose="02010600030101010101" pitchFamily="2" charset="-122"/>
                <a:cs typeface="+mn-ea"/>
              </a:rPr>
              <a:t>‹#›</a:t>
            </a:fld>
            <a:endParaRPr lang="zh-CN" altLang="en-US" strike="noStrike" noProof="1"/>
          </a:p>
        </p:txBody>
      </p:sp>
      <p:sp>
        <p:nvSpPr>
          <p:cNvPr id="1031" name="Rectangle 7"/>
          <p:cNvSpPr/>
          <p:nvPr/>
        </p:nvSpPr>
        <p:spPr>
          <a:xfrm>
            <a:off x="0" y="1031875"/>
            <a:ext cx="12192000" cy="60325"/>
          </a:xfrm>
          <a:prstGeom prst="rect">
            <a:avLst/>
          </a:prstGeom>
          <a:gradFill rotWithShape="1">
            <a:gsLst>
              <a:gs pos="0">
                <a:srgbClr val="0000CC"/>
              </a:gs>
              <a:gs pos="100000">
                <a:srgbClr val="000000"/>
              </a:gs>
            </a:gsLst>
            <a:lin ang="0" scaled="1"/>
            <a:tileRect/>
          </a:gradFill>
          <a:ln w="9525" cap="flat" cmpd="sng">
            <a:solidFill>
              <a:schemeClr val="tx1"/>
            </a:solidFill>
            <a:prstDash val="solid"/>
            <a:miter/>
            <a:headEnd type="none" w="med" len="med"/>
            <a:tailEnd type="none" w="med" len="med"/>
          </a:ln>
        </p:spPr>
        <p:txBody>
          <a:bodyPr wrap="none" lIns="91436" tIns="45718" rIns="91436" bIns="45718" anchor="ctr"/>
          <a:lstStyle/>
          <a:p>
            <a:pPr lvl="0" indent="0"/>
            <a:endParaRPr lang="zh-CN" altLang="en-US">
              <a:solidFill>
                <a:srgbClr val="000000"/>
              </a:solidFill>
              <a:latin typeface="Arial" panose="020B0604020202020204" pitchFamily="34" charset="0"/>
              <a:ea typeface="Arial" panose="020B0604020202020204" pitchFamily="34" charset="0"/>
              <a:sym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lvl="0" algn="ctr" defTabSz="0" eaLnBrk="1" fontAlgn="base" latinLnBrk="0" hangingPunct="1">
        <a:spcBef>
          <a:spcPct val="0"/>
        </a:spcBef>
        <a:spcAft>
          <a:spcPct val="0"/>
        </a:spcAft>
        <a:buClr>
          <a:srgbClr val="000000"/>
        </a:buClr>
        <a:buNone/>
        <a:defRPr sz="4400" kern="1200">
          <a:solidFill>
            <a:schemeClr val="tx2"/>
          </a:solidFill>
          <a:latin typeface="+mj-lt"/>
          <a:ea typeface="+mj-ea"/>
          <a:cs typeface="+mj-cs"/>
          <a:sym typeface="Arial" panose="020B0604020202020204" pitchFamily="34" charset="0"/>
        </a:defRPr>
      </a:lvl1pPr>
    </p:titleStyle>
    <p:bodyStyle>
      <a:lvl1pPr marL="342900" lvl="0" indent="-342900" algn="l" defTabSz="0" eaLnBrk="1" fontAlgn="base" latinLnBrk="0" hangingPunct="1">
        <a:spcBef>
          <a:spcPct val="20000"/>
        </a:spcBef>
        <a:spcAft>
          <a:spcPct val="0"/>
        </a:spcAft>
        <a:buClr>
          <a:schemeClr val="accent2"/>
        </a:buClr>
        <a:buFont typeface="Wingdings" panose="05000000000000000000" pitchFamily="2" charset="2"/>
        <a:buChar char="§"/>
        <a:defRPr sz="3200" kern="1200">
          <a:solidFill>
            <a:schemeClr val="accent2"/>
          </a:solidFill>
          <a:latin typeface="+mn-lt"/>
          <a:ea typeface="+mn-ea"/>
          <a:cs typeface="+mn-cs"/>
          <a:sym typeface="Arial" panose="020B0604020202020204" pitchFamily="34" charset="0"/>
        </a:defRPr>
      </a:lvl1pPr>
      <a:lvl2pPr marL="742950" lvl="1" indent="-285750" algn="l" defTabSz="0" eaLnBrk="1" fontAlgn="base" latinLnBrk="0" hangingPunct="1">
        <a:spcBef>
          <a:spcPct val="20000"/>
        </a:spcBef>
        <a:spcAft>
          <a:spcPct val="0"/>
        </a:spcAft>
        <a:buClr>
          <a:schemeClr val="tx1"/>
        </a:buClr>
        <a:buFont typeface="Wingdings" panose="05000000000000000000" pitchFamily="2" charset="2"/>
        <a:buChar char="§"/>
        <a:defRPr sz="2800" kern="1200">
          <a:solidFill>
            <a:schemeClr val="tx1"/>
          </a:solidFill>
          <a:latin typeface="+mn-lt"/>
          <a:ea typeface="+mn-ea"/>
          <a:cs typeface="+mn-cs"/>
          <a:sym typeface="Arial" panose="020B0604020202020204" pitchFamily="34" charset="0"/>
        </a:defRPr>
      </a:lvl2pPr>
      <a:lvl3pPr marL="1143000" lvl="2" indent="-228600" algn="l" defTabSz="0" eaLnBrk="1" fontAlgn="base" latinLnBrk="0" hangingPunct="1">
        <a:spcBef>
          <a:spcPct val="20000"/>
        </a:spcBef>
        <a:spcAft>
          <a:spcPct val="0"/>
        </a:spcAft>
        <a:buClr>
          <a:schemeClr val="accent2"/>
        </a:buClr>
        <a:buFont typeface="Wingdings" panose="05000000000000000000" pitchFamily="2" charset="2"/>
        <a:buChar char="§"/>
        <a:defRPr sz="2400" kern="1200">
          <a:solidFill>
            <a:schemeClr val="tx1"/>
          </a:solidFill>
          <a:latin typeface="+mn-lt"/>
          <a:ea typeface="+mn-ea"/>
          <a:cs typeface="+mn-cs"/>
          <a:sym typeface="Arial" panose="020B0604020202020204" pitchFamily="34" charset="0"/>
        </a:defRPr>
      </a:lvl3pPr>
      <a:lvl4pPr marL="1600200" lvl="3" indent="-228600" algn="l" defTabSz="0" eaLnBrk="1" fontAlgn="base" latinLnBrk="0" hangingPunct="1">
        <a:spcBef>
          <a:spcPct val="20000"/>
        </a:spcBef>
        <a:spcAft>
          <a:spcPct val="0"/>
        </a:spcAft>
        <a:buClr>
          <a:schemeClr val="tx1"/>
        </a:buClr>
        <a:buFont typeface="Wingdings" panose="05000000000000000000" pitchFamily="2" charset="2"/>
        <a:buChar char="§"/>
        <a:defRPr sz="2000" kern="1200">
          <a:solidFill>
            <a:schemeClr val="tx1"/>
          </a:solidFill>
          <a:latin typeface="+mn-lt"/>
          <a:ea typeface="+mn-ea"/>
          <a:cs typeface="+mn-cs"/>
          <a:sym typeface="Arial" panose="020B0604020202020204" pitchFamily="34" charset="0"/>
        </a:defRPr>
      </a:lvl4pPr>
      <a:lvl5pPr marL="2057400" lvl="4" indent="-228600" algn="l" defTabSz="0" eaLnBrk="1" fontAlgn="base" latinLnBrk="0" hangingPunct="1">
        <a:spcBef>
          <a:spcPct val="20000"/>
        </a:spcBef>
        <a:spcAft>
          <a:spcPct val="0"/>
        </a:spcAft>
        <a:buClr>
          <a:schemeClr val="accent2"/>
        </a:buClr>
        <a:buFont typeface="Wingdings" panose="05000000000000000000" pitchFamily="2" charset="2"/>
        <a:buChar char="§"/>
        <a:defRPr sz="2000" kern="1200">
          <a:solidFill>
            <a:schemeClr val="tx1"/>
          </a:solidFill>
          <a:latin typeface="+mn-lt"/>
          <a:ea typeface="+mn-ea"/>
          <a:cs typeface="+mn-cs"/>
          <a:sym typeface="Arial" panose="020B0604020202020204" pitchFamily="34" charset="0"/>
        </a:defRPr>
      </a:lvl5pPr>
      <a:lvl6pPr marL="2514600" lvl="5" indent="-228600" algn="l" defTabSz="0" eaLnBrk="1" fontAlgn="base" latinLnBrk="0" hangingPunct="1">
        <a:spcBef>
          <a:spcPct val="20000"/>
        </a:spcBef>
        <a:spcAft>
          <a:spcPct val="0"/>
        </a:spcAft>
        <a:buClr>
          <a:schemeClr val="accent2"/>
        </a:buClr>
        <a:buFont typeface="Wingdings" panose="05000000000000000000" pitchFamily="2" charset="2"/>
        <a:buChar char="§"/>
        <a:defRPr sz="2000" kern="1200">
          <a:solidFill>
            <a:schemeClr val="tx1"/>
          </a:solidFill>
          <a:latin typeface="+mn-lt"/>
          <a:ea typeface="+mn-ea"/>
          <a:cs typeface="+mn-cs"/>
          <a:sym typeface="Arial" panose="020B0604020202020204" pitchFamily="34" charset="0"/>
        </a:defRPr>
      </a:lvl6pPr>
      <a:lvl7pPr marL="2971800" lvl="6" indent="-228600" algn="l" defTabSz="0" eaLnBrk="1" fontAlgn="base" latinLnBrk="0" hangingPunct="1">
        <a:spcBef>
          <a:spcPct val="20000"/>
        </a:spcBef>
        <a:spcAft>
          <a:spcPct val="0"/>
        </a:spcAft>
        <a:buClr>
          <a:schemeClr val="accent2"/>
        </a:buClr>
        <a:buFont typeface="Wingdings" panose="05000000000000000000" pitchFamily="2" charset="2"/>
        <a:buChar char="§"/>
        <a:defRPr sz="2000" kern="1200">
          <a:solidFill>
            <a:schemeClr val="tx1"/>
          </a:solidFill>
          <a:latin typeface="+mn-lt"/>
          <a:ea typeface="+mn-ea"/>
          <a:cs typeface="+mn-cs"/>
          <a:sym typeface="Arial" panose="020B0604020202020204" pitchFamily="34" charset="0"/>
        </a:defRPr>
      </a:lvl7pPr>
      <a:lvl8pPr marL="3429000" lvl="7" indent="-228600" algn="l" defTabSz="0" eaLnBrk="1" fontAlgn="base" latinLnBrk="0" hangingPunct="1">
        <a:spcBef>
          <a:spcPct val="20000"/>
        </a:spcBef>
        <a:spcAft>
          <a:spcPct val="0"/>
        </a:spcAft>
        <a:buClr>
          <a:schemeClr val="accent2"/>
        </a:buClr>
        <a:buFont typeface="Wingdings" panose="05000000000000000000" pitchFamily="2" charset="2"/>
        <a:buChar char="§"/>
        <a:defRPr sz="2000" kern="1200">
          <a:solidFill>
            <a:schemeClr val="tx1"/>
          </a:solidFill>
          <a:latin typeface="+mn-lt"/>
          <a:ea typeface="+mn-ea"/>
          <a:cs typeface="+mn-cs"/>
          <a:sym typeface="Arial" panose="020B0604020202020204" pitchFamily="34" charset="0"/>
        </a:defRPr>
      </a:lvl8pPr>
      <a:lvl9pPr marL="3886200" lvl="8" indent="-228600" algn="l" defTabSz="0" eaLnBrk="1" fontAlgn="base" latinLnBrk="0" hangingPunct="1">
        <a:spcBef>
          <a:spcPct val="20000"/>
        </a:spcBef>
        <a:spcAft>
          <a:spcPct val="0"/>
        </a:spcAft>
        <a:buClr>
          <a:schemeClr val="accent2"/>
        </a:buClr>
        <a:buFont typeface="Wingdings" panose="05000000000000000000" pitchFamily="2" charset="2"/>
        <a:buChar char="§"/>
        <a:defRPr sz="2000" kern="1200">
          <a:solidFill>
            <a:schemeClr val="tx1"/>
          </a:solidFill>
          <a:latin typeface="+mn-lt"/>
          <a:ea typeface="+mn-ea"/>
          <a:cs typeface="+mn-cs"/>
          <a:sym typeface="Arial" panose="020B0604020202020204" pitchFamily="34" charset="0"/>
        </a:defRPr>
      </a:lvl9pPr>
    </p:bodyStyle>
    <p:otherStyle>
      <a:lvl1pPr lvl="0" algn="l" defTabSz="914400" fontAlgn="base">
        <a:spcBef>
          <a:spcPct val="0"/>
        </a:spcBef>
        <a:spcAft>
          <a:spcPct val="0"/>
        </a:spcAft>
        <a:buClr>
          <a:srgbClr val="000000"/>
        </a:buClr>
        <a:buFont typeface="Arial" panose="020B0604020202020204" pitchFamily="34" charset="0"/>
        <a:defRPr sz="1800" kern="1200" baseline="0">
          <a:solidFill>
            <a:schemeClr val="tx1"/>
          </a:solidFill>
          <a:latin typeface="+mn-lt"/>
          <a:ea typeface="+mn-ea"/>
          <a:cs typeface="+mn-cs"/>
        </a:defRPr>
      </a:lvl1pPr>
      <a:lvl2pPr marL="457200" lvl="1" indent="0" algn="l" defTabSz="914400" fontAlgn="base">
        <a:spcBef>
          <a:spcPct val="0"/>
        </a:spcBef>
        <a:spcAft>
          <a:spcPct val="0"/>
        </a:spcAft>
        <a:buClr>
          <a:srgbClr val="000000"/>
        </a:buClr>
        <a:buFont typeface="Arial" panose="020B0604020202020204" pitchFamily="34" charset="0"/>
        <a:defRPr sz="1800" kern="1200" baseline="0">
          <a:solidFill>
            <a:schemeClr val="tx1"/>
          </a:solidFill>
          <a:latin typeface="+mn-lt"/>
          <a:ea typeface="+mn-ea"/>
          <a:cs typeface="+mn-cs"/>
        </a:defRPr>
      </a:lvl2pPr>
      <a:lvl3pPr marL="914400" lvl="2" indent="0" algn="l" defTabSz="914400" fontAlgn="base">
        <a:spcBef>
          <a:spcPct val="0"/>
        </a:spcBef>
        <a:spcAft>
          <a:spcPct val="0"/>
        </a:spcAft>
        <a:buClr>
          <a:srgbClr val="000000"/>
        </a:buClr>
        <a:buFont typeface="Arial" panose="020B0604020202020204" pitchFamily="34" charset="0"/>
        <a:defRPr sz="1800" kern="1200" baseline="0">
          <a:solidFill>
            <a:schemeClr val="tx1"/>
          </a:solidFill>
          <a:latin typeface="+mn-lt"/>
          <a:ea typeface="+mn-ea"/>
          <a:cs typeface="+mn-cs"/>
        </a:defRPr>
      </a:lvl3pPr>
      <a:lvl4pPr marL="1371600" lvl="3" indent="0" algn="l" defTabSz="914400" fontAlgn="base">
        <a:spcBef>
          <a:spcPct val="0"/>
        </a:spcBef>
        <a:spcAft>
          <a:spcPct val="0"/>
        </a:spcAft>
        <a:buClr>
          <a:srgbClr val="000000"/>
        </a:buClr>
        <a:buFont typeface="Arial" panose="020B0604020202020204" pitchFamily="34" charset="0"/>
        <a:defRPr sz="1800" kern="1200" baseline="0">
          <a:solidFill>
            <a:schemeClr val="tx1"/>
          </a:solidFill>
          <a:latin typeface="+mn-lt"/>
          <a:ea typeface="+mn-ea"/>
          <a:cs typeface="+mn-cs"/>
        </a:defRPr>
      </a:lvl4pPr>
      <a:lvl5pPr marL="1828800" lvl="4" indent="0" algn="l" defTabSz="914400" fontAlgn="base">
        <a:spcBef>
          <a:spcPct val="0"/>
        </a:spcBef>
        <a:spcAft>
          <a:spcPct val="0"/>
        </a:spcAft>
        <a:buClr>
          <a:srgbClr val="000000"/>
        </a:buClr>
        <a:buFont typeface="Arial" panose="020B0604020202020204" pitchFamily="34" charset="0"/>
        <a:defRPr sz="1800" kern="1200" baseline="0">
          <a:solidFill>
            <a:schemeClr val="tx1"/>
          </a:solidFill>
          <a:latin typeface="+mn-lt"/>
          <a:ea typeface="+mn-ea"/>
          <a:cs typeface="+mn-cs"/>
        </a:defRPr>
      </a:lvl5pPr>
      <a:lvl6pPr marL="2286000" lvl="5" indent="0" algn="l" defTabSz="914400" fontAlgn="base">
        <a:spcBef>
          <a:spcPct val="0"/>
        </a:spcBef>
        <a:spcAft>
          <a:spcPct val="0"/>
        </a:spcAft>
        <a:buClr>
          <a:srgbClr val="000000"/>
        </a:buClr>
        <a:buFont typeface="Arial" panose="020B0604020202020204" pitchFamily="34" charset="0"/>
        <a:defRPr sz="1800" kern="1200" baseline="0">
          <a:solidFill>
            <a:schemeClr val="tx1"/>
          </a:solidFill>
          <a:latin typeface="+mn-lt"/>
          <a:ea typeface="+mn-ea"/>
          <a:cs typeface="+mn-cs"/>
        </a:defRPr>
      </a:lvl6pPr>
      <a:lvl7pPr marL="2743200" lvl="6" indent="0" algn="l" defTabSz="914400" fontAlgn="base">
        <a:spcBef>
          <a:spcPct val="0"/>
        </a:spcBef>
        <a:spcAft>
          <a:spcPct val="0"/>
        </a:spcAft>
        <a:buClr>
          <a:srgbClr val="000000"/>
        </a:buClr>
        <a:buFont typeface="Arial" panose="020B0604020202020204" pitchFamily="34" charset="0"/>
        <a:defRPr sz="1800" kern="1200" baseline="0">
          <a:solidFill>
            <a:schemeClr val="tx1"/>
          </a:solidFill>
          <a:latin typeface="+mn-lt"/>
          <a:ea typeface="+mn-ea"/>
          <a:cs typeface="+mn-cs"/>
        </a:defRPr>
      </a:lvl7pPr>
      <a:lvl8pPr marL="3200400" lvl="7" indent="0" algn="l" defTabSz="914400" fontAlgn="base">
        <a:spcBef>
          <a:spcPct val="0"/>
        </a:spcBef>
        <a:spcAft>
          <a:spcPct val="0"/>
        </a:spcAft>
        <a:buClr>
          <a:srgbClr val="000000"/>
        </a:buClr>
        <a:buFont typeface="Arial" panose="020B0604020202020204" pitchFamily="34" charset="0"/>
        <a:defRPr sz="1800" kern="1200" baseline="0">
          <a:solidFill>
            <a:schemeClr val="tx1"/>
          </a:solidFill>
          <a:latin typeface="+mn-lt"/>
          <a:ea typeface="+mn-ea"/>
          <a:cs typeface="+mn-cs"/>
        </a:defRPr>
      </a:lvl8pPr>
      <a:lvl9pPr marL="3657600" lvl="8" indent="0" algn="l" defTabSz="914400" fontAlgn="base">
        <a:spcBef>
          <a:spcPct val="0"/>
        </a:spcBef>
        <a:spcAft>
          <a:spcPct val="0"/>
        </a:spcAft>
        <a:buClr>
          <a:srgbClr val="000000"/>
        </a:buClr>
        <a:buFont typeface="Arial" panose="020B0604020202020204" pitchFamily="34" charset="0"/>
        <a:defRPr sz="1800"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12.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1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2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9.emf"/></Relationships>
</file>

<file path=ppt/slides/_rels/slide3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3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40.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标题 3073"/>
          <p:cNvSpPr>
            <a:spLocks noGrp="1"/>
          </p:cNvSpPr>
          <p:nvPr>
            <p:ph type="ctrTitle"/>
          </p:nvPr>
        </p:nvSpPr>
        <p:spPr>
          <a:xfrm>
            <a:off x="330200" y="1600200"/>
            <a:ext cx="11619865" cy="1470025"/>
          </a:xfrm>
        </p:spPr>
        <p:txBody>
          <a:bodyPr wrap="square" lIns="91436" tIns="45718" rIns="91436" bIns="45718" anchor="ctr"/>
          <a:lstStyle/>
          <a:p>
            <a:pPr algn="ctr" defTabSz="0">
              <a:buNone/>
            </a:pPr>
            <a:r>
              <a:rPr lang="zh-CN" altLang="en-US" sz="6600" kern="1200" dirty="0">
                <a:latin typeface="Times New Roman" panose="02020603050405020304" pitchFamily="2" charset="0"/>
                <a:ea typeface="+mj-ea"/>
                <a:cs typeface="+mj-cs"/>
                <a:sym typeface="Arial" panose="020B0604020202020204" pitchFamily="34" charset="0"/>
              </a:rPr>
              <a:t>生成式对抗网络 GAN (Generative adversarial networks)</a:t>
            </a:r>
          </a:p>
        </p:txBody>
      </p:sp>
      <p:sp>
        <p:nvSpPr>
          <p:cNvPr id="3074" name="副标题 3074"/>
          <p:cNvSpPr>
            <a:spLocks noGrp="1"/>
          </p:cNvSpPr>
          <p:nvPr>
            <p:ph type="subTitle" idx="1"/>
          </p:nvPr>
        </p:nvSpPr>
        <p:spPr>
          <a:xfrm>
            <a:off x="2209800" y="4038600"/>
            <a:ext cx="8459788" cy="2439988"/>
          </a:xfrm>
        </p:spPr>
        <p:txBody>
          <a:bodyPr wrap="square" lIns="91436" tIns="45718" rIns="91436" bIns="45718" anchor="t"/>
          <a:lstStyle/>
          <a:p>
            <a:pPr marL="1905" indent="-344805" algn="l" defTabSz="0"/>
            <a:r>
              <a:rPr lang="zh-CN" altLang="en-US" sz="3200" kern="1200" dirty="0">
                <a:latin typeface="Calibri" panose="020F0502020204030204" pitchFamily="2" charset="0"/>
                <a:ea typeface="+mn-ea"/>
                <a:cs typeface="+mn-cs"/>
                <a:sym typeface="Arial" panose="020B0604020202020204" pitchFamily="34" charset="0"/>
              </a:rPr>
              <a:t>中国科学院自动化研究所</a:t>
            </a:r>
          </a:p>
          <a:p>
            <a:pPr marL="1905" indent="-344805" algn="l" defTabSz="0"/>
            <a:r>
              <a:rPr lang="zh-CN" altLang="en-US" sz="3200" kern="1200" dirty="0">
                <a:latin typeface="Calibri" panose="020F0502020204030204" pitchFamily="2" charset="0"/>
                <a:ea typeface="+mn-ea"/>
                <a:cs typeface="+mn-cs"/>
                <a:sym typeface="Arial" panose="020B0604020202020204" pitchFamily="34" charset="0"/>
              </a:rPr>
              <a:t>吴高巍</a:t>
            </a:r>
          </a:p>
          <a:p>
            <a:pPr marL="1905" indent="-344805" algn="l" defTabSz="0"/>
            <a:r>
              <a:rPr lang="zh-CN" altLang="en-US" sz="3200" kern="1200" dirty="0">
                <a:latin typeface="Calibri" panose="020F0502020204030204" pitchFamily="2" charset="0"/>
                <a:ea typeface="+mn-ea"/>
                <a:cs typeface="+mn-cs"/>
                <a:sym typeface="Arial" panose="020B0604020202020204" pitchFamily="34" charset="0"/>
              </a:rPr>
              <a:t>gaowei.wu@ia.ac.cn</a:t>
            </a:r>
          </a:p>
          <a:p>
            <a:pPr marL="1905" indent="-344805" algn="l" defTabSz="0"/>
            <a:r>
              <a:rPr lang="zh-CN" altLang="en-US" sz="3200" kern="1200" dirty="0">
                <a:latin typeface="Calibri" panose="020F0502020204030204" pitchFamily="2" charset="0"/>
                <a:ea typeface="+mn-ea"/>
                <a:cs typeface="+mn-cs"/>
                <a:sym typeface="Arial" panose="020B0604020202020204" pitchFamily="34" charset="0"/>
              </a:rPr>
              <a:t>201</a:t>
            </a:r>
            <a:r>
              <a:rPr lang="en-US" altLang="zh-CN" sz="3200" kern="1200" dirty="0">
                <a:latin typeface="Calibri" panose="020F0502020204030204" pitchFamily="2" charset="0"/>
                <a:ea typeface="+mn-ea"/>
                <a:cs typeface="+mn-cs"/>
                <a:sym typeface="Arial" panose="020B0604020202020204" pitchFamily="34" charset="0"/>
              </a:rPr>
              <a:t>8</a:t>
            </a:r>
            <a:r>
              <a:rPr lang="zh-CN" altLang="en-US" sz="3200" kern="1200" dirty="0">
                <a:latin typeface="Calibri" panose="020F0502020204030204" pitchFamily="2" charset="0"/>
                <a:ea typeface="+mn-ea"/>
                <a:cs typeface="+mn-cs"/>
                <a:sym typeface="Arial" panose="020B0604020202020204" pitchFamily="34" charset="0"/>
              </a:rPr>
              <a:t>-1</a:t>
            </a:r>
            <a:r>
              <a:rPr lang="en-US" altLang="zh-CN" sz="3200" kern="1200" dirty="0">
                <a:latin typeface="Calibri" panose="020F0502020204030204" pitchFamily="2" charset="0"/>
                <a:ea typeface="+mn-ea"/>
                <a:cs typeface="+mn-cs"/>
                <a:sym typeface="Arial" panose="020B0604020202020204" pitchFamily="34" charset="0"/>
              </a:rPr>
              <a:t>0</a:t>
            </a:r>
            <a:r>
              <a:rPr lang="zh-CN" altLang="en-US" sz="3200" kern="1200" dirty="0">
                <a:latin typeface="Calibri" panose="020F0502020204030204" pitchFamily="2" charset="0"/>
                <a:ea typeface="+mn-ea"/>
                <a:cs typeface="+mn-cs"/>
                <a:sym typeface="Arial" panose="020B0604020202020204" pitchFamily="34" charset="0"/>
              </a:rPr>
              <a:t>-</a:t>
            </a:r>
            <a:r>
              <a:rPr lang="en-US" altLang="zh-CN" sz="3200" kern="1200" dirty="0">
                <a:latin typeface="Calibri" panose="020F0502020204030204" pitchFamily="2" charset="0"/>
                <a:ea typeface="+mn-ea"/>
                <a:cs typeface="+mn-cs"/>
                <a:sym typeface="Arial" panose="020B0604020202020204" pitchFamily="34" charset="0"/>
              </a:rPr>
              <a:t>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GAN</a:t>
            </a:r>
            <a:r>
              <a:rPr lang="zh-CN" altLang="en-US"/>
              <a:t>基本原理</a:t>
            </a:r>
          </a:p>
        </p:txBody>
      </p:sp>
      <p:sp>
        <p:nvSpPr>
          <p:cNvPr id="3" name="内容占位符 2"/>
          <p:cNvSpPr>
            <a:spLocks noGrp="1"/>
          </p:cNvSpPr>
          <p:nvPr>
            <p:ph idx="1"/>
          </p:nvPr>
        </p:nvSpPr>
        <p:spPr/>
        <p:txBody>
          <a:bodyPr/>
          <a:lstStyle/>
          <a:p>
            <a:r>
              <a:rPr lang="zh-CN" altLang="en-US" dirty="0"/>
              <a:t>GAN 的核心思想来源于博弈论的纳什均衡</a:t>
            </a:r>
          </a:p>
          <a:p>
            <a:r>
              <a:rPr lang="zh-CN" altLang="en-US" dirty="0"/>
              <a:t>一个生成器 (Generator)和一个判别器 (Discriminator)</a:t>
            </a:r>
          </a:p>
          <a:p>
            <a:pPr lvl="1"/>
            <a:r>
              <a:rPr lang="zh-CN" altLang="en-US" dirty="0"/>
              <a:t>生成器的目的是尽量去学习真实的数据分布</a:t>
            </a:r>
          </a:p>
          <a:p>
            <a:pPr lvl="1"/>
            <a:r>
              <a:rPr lang="zh-CN" altLang="en-US" dirty="0"/>
              <a:t>判别器的目的是尽量正确判别输入数据是来自真实数据还是来自生成器</a:t>
            </a:r>
          </a:p>
          <a:p>
            <a:pPr lvl="1"/>
            <a:r>
              <a:rPr lang="zh-CN" altLang="en-US" dirty="0"/>
              <a:t>各自提高自己的生成能力和判别能力, 这个学习优化过程就是寻找二者之间的一个纳什均衡</a:t>
            </a:r>
          </a:p>
        </p:txBody>
      </p:sp>
      <p:pic>
        <p:nvPicPr>
          <p:cNvPr id="5" name="图片 4"/>
          <p:cNvPicPr>
            <a:picLocks noChangeAspect="1"/>
          </p:cNvPicPr>
          <p:nvPr/>
        </p:nvPicPr>
        <p:blipFill>
          <a:blip r:embed="rId3"/>
          <a:stretch>
            <a:fillRect/>
          </a:stretch>
        </p:blipFill>
        <p:spPr>
          <a:xfrm>
            <a:off x="1096327" y="5029158"/>
            <a:ext cx="9999345" cy="31229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对抗网络框架</a:t>
            </a:r>
          </a:p>
        </p:txBody>
      </p:sp>
      <p:pic>
        <p:nvPicPr>
          <p:cNvPr id="4" name="内容占位符 3"/>
          <p:cNvPicPr>
            <a:picLocks noGrp="1" noChangeAspect="1"/>
          </p:cNvPicPr>
          <p:nvPr>
            <p:ph idx="1"/>
          </p:nvPr>
        </p:nvPicPr>
        <p:blipFill>
          <a:blip r:embed="rId3"/>
          <a:stretch>
            <a:fillRect/>
          </a:stretch>
        </p:blipFill>
        <p:spPr>
          <a:xfrm>
            <a:off x="2112645" y="1110615"/>
            <a:ext cx="8065135" cy="571690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生成器</a:t>
            </a:r>
            <a:r>
              <a:rPr lang="en-US" altLang="zh-CN" dirty="0"/>
              <a:t>(Generator)</a:t>
            </a:r>
          </a:p>
        </p:txBody>
      </p:sp>
      <p:sp>
        <p:nvSpPr>
          <p:cNvPr id="3" name="内容占位符 2"/>
          <p:cNvSpPr>
            <a:spLocks noGrp="1"/>
          </p:cNvSpPr>
          <p:nvPr>
            <p:ph idx="1"/>
          </p:nvPr>
        </p:nvSpPr>
        <p:spPr>
          <a:xfrm>
            <a:off x="2776220" y="1397000"/>
            <a:ext cx="9009380" cy="4729480"/>
          </a:xfrm>
        </p:spPr>
        <p:txBody>
          <a:bodyPr/>
          <a:lstStyle/>
          <a:p>
            <a:endParaRPr lang="en-US" altLang="zh-CN"/>
          </a:p>
          <a:p>
            <a:endParaRPr lang="en-US" altLang="zh-CN"/>
          </a:p>
          <a:p>
            <a:r>
              <a:rPr lang="en-US" altLang="zh-CN"/>
              <a:t>Must be differentiable</a:t>
            </a:r>
          </a:p>
          <a:p>
            <a:r>
              <a:rPr lang="en-US" altLang="zh-CN"/>
              <a:t>No invertibility requirement</a:t>
            </a:r>
          </a:p>
          <a:p>
            <a:r>
              <a:rPr lang="en-US" altLang="zh-CN"/>
              <a:t>Trainable for any size of z</a:t>
            </a:r>
          </a:p>
          <a:p>
            <a:r>
              <a:rPr lang="en-US" altLang="zh-CN"/>
              <a:t>Some guarantees require z to have higher dimension than x</a:t>
            </a:r>
          </a:p>
          <a:p>
            <a:r>
              <a:rPr lang="en-US" altLang="zh-CN"/>
              <a:t>Can make x conditionally Gaussian given z but need not do so</a:t>
            </a:r>
          </a:p>
        </p:txBody>
      </p:sp>
      <p:pic>
        <p:nvPicPr>
          <p:cNvPr id="5" name="图片 4"/>
          <p:cNvPicPr>
            <a:picLocks noChangeAspect="1"/>
          </p:cNvPicPr>
          <p:nvPr/>
        </p:nvPicPr>
        <p:blipFill>
          <a:blip r:embed="rId3"/>
          <a:stretch>
            <a:fillRect/>
          </a:stretch>
        </p:blipFill>
        <p:spPr>
          <a:xfrm>
            <a:off x="1097915" y="2446655"/>
            <a:ext cx="995680" cy="2629535"/>
          </a:xfrm>
          <a:prstGeom prst="rect">
            <a:avLst/>
          </a:prstGeom>
        </p:spPr>
      </p:pic>
      <p:pic>
        <p:nvPicPr>
          <p:cNvPr id="6" name="图片 5"/>
          <p:cNvPicPr>
            <a:picLocks noChangeAspect="1"/>
          </p:cNvPicPr>
          <p:nvPr/>
        </p:nvPicPr>
        <p:blipFill>
          <a:blip r:embed="rId4"/>
          <a:stretch>
            <a:fillRect/>
          </a:stretch>
        </p:blipFill>
        <p:spPr>
          <a:xfrm>
            <a:off x="3477260" y="1327150"/>
            <a:ext cx="4650105" cy="99250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Minimax Game</a:t>
            </a:r>
          </a:p>
        </p:txBody>
      </p:sp>
      <p:sp>
        <p:nvSpPr>
          <p:cNvPr id="3" name="内容占位符 2"/>
          <p:cNvSpPr>
            <a:spLocks noGrp="1"/>
          </p:cNvSpPr>
          <p:nvPr>
            <p:ph idx="1"/>
          </p:nvPr>
        </p:nvSpPr>
        <p:spPr>
          <a:xfrm>
            <a:off x="850900" y="1397000"/>
            <a:ext cx="10829925" cy="4729480"/>
          </a:xfrm>
        </p:spPr>
        <p:txBody>
          <a:bodyPr/>
          <a:lstStyle/>
          <a:p>
            <a:endParaRPr lang="zh-CN" altLang="en-US"/>
          </a:p>
          <a:p>
            <a:endParaRPr lang="zh-CN" altLang="en-US"/>
          </a:p>
          <a:p>
            <a:endParaRPr lang="zh-CN" altLang="en-US"/>
          </a:p>
          <a:p>
            <a:endParaRPr lang="zh-CN" altLang="en-US"/>
          </a:p>
          <a:p>
            <a:pPr lvl="5"/>
            <a:endParaRPr lang="zh-CN" altLang="en-US"/>
          </a:p>
          <a:p>
            <a:endParaRPr lang="zh-CN" altLang="en-US" sz="2100"/>
          </a:p>
          <a:p>
            <a:r>
              <a:rPr lang="zh-CN" altLang="en-US" sz="2800"/>
              <a:t>Equilibrium is a saddle point of the discriminator loss</a:t>
            </a:r>
          </a:p>
          <a:p>
            <a:r>
              <a:rPr lang="zh-CN" altLang="en-US" sz="2800"/>
              <a:t>Generator minimizes the log-probability of the discriminator being correct</a:t>
            </a:r>
          </a:p>
          <a:p>
            <a:endParaRPr lang="zh-CN" altLang="en-US" sz="2800"/>
          </a:p>
        </p:txBody>
      </p:sp>
      <p:pic>
        <p:nvPicPr>
          <p:cNvPr id="4" name="图片 3"/>
          <p:cNvPicPr>
            <a:picLocks noChangeAspect="1"/>
          </p:cNvPicPr>
          <p:nvPr/>
        </p:nvPicPr>
        <p:blipFill>
          <a:blip r:embed="rId3"/>
          <a:stretch>
            <a:fillRect/>
          </a:stretch>
        </p:blipFill>
        <p:spPr>
          <a:xfrm>
            <a:off x="1697990" y="1513205"/>
            <a:ext cx="8796655" cy="1540510"/>
          </a:xfrm>
          <a:prstGeom prst="rect">
            <a:avLst/>
          </a:prstGeom>
        </p:spPr>
      </p:pic>
      <p:pic>
        <p:nvPicPr>
          <p:cNvPr id="5" name="图片 4"/>
          <p:cNvPicPr>
            <a:picLocks noChangeAspect="1"/>
          </p:cNvPicPr>
          <p:nvPr/>
        </p:nvPicPr>
        <p:blipFill>
          <a:blip r:embed="rId4"/>
          <a:stretch>
            <a:fillRect/>
          </a:stretch>
        </p:blipFill>
        <p:spPr>
          <a:xfrm>
            <a:off x="1107440" y="3288030"/>
            <a:ext cx="10361930" cy="76708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训练过程</a:t>
            </a:r>
          </a:p>
        </p:txBody>
      </p:sp>
      <p:sp>
        <p:nvSpPr>
          <p:cNvPr id="3" name="内容占位符 2"/>
          <p:cNvSpPr>
            <a:spLocks noGrp="1"/>
          </p:cNvSpPr>
          <p:nvPr>
            <p:ph idx="1"/>
          </p:nvPr>
        </p:nvSpPr>
        <p:spPr/>
        <p:txBody>
          <a:bodyPr/>
          <a:lstStyle/>
          <a:p>
            <a:pPr>
              <a:lnSpc>
                <a:spcPct val="150000"/>
              </a:lnSpc>
            </a:pPr>
            <a:r>
              <a:rPr lang="zh-CN" altLang="en-US">
                <a:sym typeface="+mn-ea"/>
              </a:rPr>
              <a:t>选择类 SGD 的方法，同时训练两组数据</a:t>
            </a:r>
          </a:p>
          <a:p>
            <a:pPr lvl="1">
              <a:lnSpc>
                <a:spcPct val="150000"/>
              </a:lnSpc>
            </a:pPr>
            <a:r>
              <a:rPr lang="zh-CN" altLang="en-US">
                <a:sym typeface="+mn-ea"/>
              </a:rPr>
              <a:t>一组真实的训练数据</a:t>
            </a:r>
          </a:p>
          <a:p>
            <a:pPr lvl="1">
              <a:lnSpc>
                <a:spcPct val="150000"/>
              </a:lnSpc>
            </a:pPr>
            <a:r>
              <a:rPr lang="zh-CN" altLang="en-US">
                <a:sym typeface="+mn-ea"/>
              </a:rPr>
              <a:t>一组生成的数据</a:t>
            </a:r>
          </a:p>
          <a:p>
            <a:pPr lvl="1">
              <a:lnSpc>
                <a:spcPct val="150000"/>
              </a:lnSpc>
            </a:pPr>
            <a:endParaRPr lang="zh-CN" altLang="en-US"/>
          </a:p>
          <a:p>
            <a:pPr lvl="0">
              <a:lnSpc>
                <a:spcPct val="150000"/>
              </a:lnSpc>
            </a:pPr>
            <a:r>
              <a:rPr lang="zh-CN" altLang="en-US"/>
              <a:t>优化：</a:t>
            </a:r>
            <a:r>
              <a:rPr lang="zh-CN" altLang="en-US">
                <a:sym typeface="+mn-ea"/>
              </a:rPr>
              <a:t>可以一组训练每跑一次时，另一组则跑 K 次</a:t>
            </a:r>
            <a:endParaRPr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GAN</a:t>
            </a:r>
            <a:r>
              <a:rPr lang="zh-CN" altLang="en-US"/>
              <a:t>算法</a:t>
            </a:r>
          </a:p>
        </p:txBody>
      </p:sp>
      <p:pic>
        <p:nvPicPr>
          <p:cNvPr id="4" name="内容占位符 3"/>
          <p:cNvPicPr>
            <a:picLocks noGrp="1" noChangeAspect="1"/>
          </p:cNvPicPr>
          <p:nvPr>
            <p:ph idx="1"/>
          </p:nvPr>
        </p:nvPicPr>
        <p:blipFill>
          <a:blip r:embed="rId3"/>
          <a:stretch>
            <a:fillRect/>
          </a:stretch>
        </p:blipFill>
        <p:spPr>
          <a:xfrm>
            <a:off x="2115185" y="1117600"/>
            <a:ext cx="8639810" cy="5669280"/>
          </a:xfrm>
          <a:prstGeom prst="rect">
            <a:avLst/>
          </a:prstGeom>
        </p:spPr>
      </p:pic>
      <p:sp>
        <p:nvSpPr>
          <p:cNvPr id="6" name="矩形 5"/>
          <p:cNvSpPr/>
          <p:nvPr/>
        </p:nvSpPr>
        <p:spPr>
          <a:xfrm>
            <a:off x="5401310" y="3115310"/>
            <a:ext cx="914400" cy="304800"/>
          </a:xfrm>
          <a:prstGeom prst="rect">
            <a:avLst/>
          </a:prstGeom>
          <a:noFill/>
          <a:ln>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4852670" y="4779645"/>
            <a:ext cx="966470" cy="304800"/>
          </a:xfrm>
          <a:prstGeom prst="rect">
            <a:avLst/>
          </a:prstGeom>
          <a:noFill/>
          <a:ln>
            <a:solidFill>
              <a:srgbClr val="C0000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Discriminator Strategy</a:t>
            </a:r>
          </a:p>
        </p:txBody>
      </p:sp>
      <p:sp>
        <p:nvSpPr>
          <p:cNvPr id="3" name="内容占位符 2"/>
          <p:cNvSpPr>
            <a:spLocks noGrp="1"/>
          </p:cNvSpPr>
          <p:nvPr>
            <p:ph idx="1"/>
          </p:nvPr>
        </p:nvSpPr>
        <p:spPr/>
        <p:txBody>
          <a:bodyPr/>
          <a:lstStyle/>
          <a:p>
            <a:r>
              <a:rPr lang="zh-CN" altLang="en-US"/>
              <a:t>Optimal D(x) for any p</a:t>
            </a:r>
            <a:r>
              <a:rPr lang="zh-CN" altLang="en-US" baseline="-25000"/>
              <a:t>data</a:t>
            </a:r>
            <a:r>
              <a:rPr lang="zh-CN" altLang="en-US"/>
              <a:t>(x) and p</a:t>
            </a:r>
            <a:r>
              <a:rPr lang="zh-CN" altLang="en-US" baseline="-25000"/>
              <a:t>model</a:t>
            </a:r>
            <a:r>
              <a:rPr lang="zh-CN" altLang="en-US"/>
              <a:t>(x) is always</a:t>
            </a:r>
          </a:p>
        </p:txBody>
      </p:sp>
      <p:pic>
        <p:nvPicPr>
          <p:cNvPr id="4" name="图片 3"/>
          <p:cNvPicPr>
            <a:picLocks noChangeAspect="1"/>
          </p:cNvPicPr>
          <p:nvPr/>
        </p:nvPicPr>
        <p:blipFill>
          <a:blip r:embed="rId3"/>
          <a:stretch>
            <a:fillRect/>
          </a:stretch>
        </p:blipFill>
        <p:spPr>
          <a:xfrm>
            <a:off x="3835400" y="1985645"/>
            <a:ext cx="5053330" cy="1005205"/>
          </a:xfrm>
          <a:prstGeom prst="rect">
            <a:avLst/>
          </a:prstGeom>
        </p:spPr>
      </p:pic>
      <p:sp>
        <p:nvSpPr>
          <p:cNvPr id="5" name="文本框 4"/>
          <p:cNvSpPr txBox="1"/>
          <p:nvPr/>
        </p:nvSpPr>
        <p:spPr>
          <a:xfrm>
            <a:off x="737870" y="4018915"/>
            <a:ext cx="4784090" cy="1814830"/>
          </a:xfrm>
          <a:prstGeom prst="rect">
            <a:avLst/>
          </a:prstGeom>
          <a:noFill/>
        </p:spPr>
        <p:txBody>
          <a:bodyPr wrap="square" rtlCol="0">
            <a:spAutoFit/>
          </a:bodyPr>
          <a:lstStyle/>
          <a:p>
            <a:pPr algn="l"/>
            <a:r>
              <a:rPr lang="zh-CN" altLang="en-US" sz="2800"/>
              <a:t>Estimating this ratio</a:t>
            </a:r>
          </a:p>
          <a:p>
            <a:pPr algn="l"/>
            <a:r>
              <a:rPr lang="zh-CN" altLang="en-US" sz="2800"/>
              <a:t>using supervised learning is</a:t>
            </a:r>
          </a:p>
          <a:p>
            <a:pPr algn="l"/>
            <a:r>
              <a:rPr lang="zh-CN" altLang="en-US" sz="2800"/>
              <a:t>the key approximation</a:t>
            </a:r>
          </a:p>
          <a:p>
            <a:pPr algn="l"/>
            <a:r>
              <a:rPr lang="zh-CN" altLang="en-US" sz="2800"/>
              <a:t>mechanism used by GANs</a:t>
            </a:r>
          </a:p>
        </p:txBody>
      </p:sp>
      <p:pic>
        <p:nvPicPr>
          <p:cNvPr id="6" name="图片 5"/>
          <p:cNvPicPr>
            <a:picLocks noChangeAspect="1"/>
          </p:cNvPicPr>
          <p:nvPr/>
        </p:nvPicPr>
        <p:blipFill>
          <a:blip r:embed="rId4"/>
          <a:stretch>
            <a:fillRect/>
          </a:stretch>
        </p:blipFill>
        <p:spPr>
          <a:xfrm>
            <a:off x="5347335" y="3077210"/>
            <a:ext cx="6438265" cy="369887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ym typeface="+mn-ea"/>
              </a:rPr>
              <a:t>Discriminator Strategy</a:t>
            </a:r>
            <a:endParaRPr lang="zh-CN" altLang="en-US"/>
          </a:p>
        </p:txBody>
      </p:sp>
      <p:pic>
        <p:nvPicPr>
          <p:cNvPr id="4" name="内容占位符 3"/>
          <p:cNvPicPr>
            <a:picLocks noGrp="1" noChangeAspect="1"/>
          </p:cNvPicPr>
          <p:nvPr>
            <p:ph idx="1"/>
          </p:nvPr>
        </p:nvPicPr>
        <p:blipFill>
          <a:blip r:embed="rId3"/>
          <a:stretch>
            <a:fillRect/>
          </a:stretch>
        </p:blipFill>
        <p:spPr>
          <a:xfrm>
            <a:off x="1844040" y="1527175"/>
            <a:ext cx="9513570" cy="49993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非饱和博弈 Non-Saturating Game</a:t>
            </a:r>
          </a:p>
        </p:txBody>
      </p:sp>
      <p:sp>
        <p:nvSpPr>
          <p:cNvPr id="3" name="内容占位符 2"/>
          <p:cNvSpPr>
            <a:spLocks noGrp="1"/>
          </p:cNvSpPr>
          <p:nvPr>
            <p:ph idx="1"/>
          </p:nvPr>
        </p:nvSpPr>
        <p:spPr>
          <a:xfrm>
            <a:off x="1111250" y="1397000"/>
            <a:ext cx="10674350" cy="4729480"/>
          </a:xfrm>
        </p:spPr>
        <p:txBody>
          <a:bodyPr/>
          <a:lstStyle/>
          <a:p>
            <a:endParaRPr lang="zh-CN" altLang="en-US"/>
          </a:p>
          <a:p>
            <a:endParaRPr lang="zh-CN" altLang="en-US"/>
          </a:p>
          <a:p>
            <a:endParaRPr lang="zh-CN" altLang="en-US"/>
          </a:p>
          <a:p>
            <a:pPr>
              <a:lnSpc>
                <a:spcPct val="110000"/>
              </a:lnSpc>
            </a:pPr>
            <a:r>
              <a:rPr lang="zh-CN" altLang="en-US"/>
              <a:t>Equilibrium no longer describable with a single loss</a:t>
            </a:r>
          </a:p>
          <a:p>
            <a:pPr>
              <a:lnSpc>
                <a:spcPct val="110000"/>
              </a:lnSpc>
            </a:pPr>
            <a:r>
              <a:rPr lang="zh-CN" altLang="en-US"/>
              <a:t>Generator maximizes the log-probability of the discriminator being mistaken</a:t>
            </a:r>
          </a:p>
          <a:p>
            <a:pPr>
              <a:lnSpc>
                <a:spcPct val="110000"/>
              </a:lnSpc>
            </a:pPr>
            <a:r>
              <a:rPr lang="zh-CN" altLang="en-US"/>
              <a:t>Heuristically motivated</a:t>
            </a:r>
            <a:r>
              <a:rPr lang="en-US" altLang="zh-CN"/>
              <a:t>:</a:t>
            </a:r>
            <a:r>
              <a:rPr lang="zh-CN" altLang="en-US"/>
              <a:t> generator can still learn even when discriminator successfully rejects all generator samples </a:t>
            </a:r>
          </a:p>
          <a:p>
            <a:endParaRPr lang="zh-CN" altLang="en-US"/>
          </a:p>
        </p:txBody>
      </p:sp>
      <p:pic>
        <p:nvPicPr>
          <p:cNvPr id="5" name="图片 4"/>
          <p:cNvPicPr>
            <a:picLocks noChangeAspect="1"/>
          </p:cNvPicPr>
          <p:nvPr/>
        </p:nvPicPr>
        <p:blipFill>
          <a:blip r:embed="rId3"/>
          <a:stretch>
            <a:fillRect/>
          </a:stretch>
        </p:blipFill>
        <p:spPr>
          <a:xfrm>
            <a:off x="2522855" y="1264285"/>
            <a:ext cx="7715250" cy="160083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DCGAN Architecture</a:t>
            </a:r>
          </a:p>
        </p:txBody>
      </p:sp>
      <p:pic>
        <p:nvPicPr>
          <p:cNvPr id="4" name="内容占位符 3"/>
          <p:cNvPicPr>
            <a:picLocks noGrp="1" noChangeAspect="1"/>
          </p:cNvPicPr>
          <p:nvPr>
            <p:ph idx="1"/>
          </p:nvPr>
        </p:nvPicPr>
        <p:blipFill>
          <a:blip r:embed="rId3"/>
          <a:stretch>
            <a:fillRect/>
          </a:stretch>
        </p:blipFill>
        <p:spPr>
          <a:xfrm>
            <a:off x="1396365" y="1117600"/>
            <a:ext cx="10180320" cy="512508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内容</a:t>
            </a:r>
          </a:p>
        </p:txBody>
      </p:sp>
      <p:sp>
        <p:nvSpPr>
          <p:cNvPr id="3" name="内容占位符 2"/>
          <p:cNvSpPr>
            <a:spLocks noGrp="1"/>
          </p:cNvSpPr>
          <p:nvPr>
            <p:ph idx="1"/>
          </p:nvPr>
        </p:nvSpPr>
        <p:spPr/>
        <p:txBody>
          <a:bodyPr/>
          <a:lstStyle/>
          <a:p>
            <a:pPr>
              <a:lnSpc>
                <a:spcPct val="140000"/>
              </a:lnSpc>
            </a:pPr>
            <a:r>
              <a:rPr lang="en-US" altLang="zh-CN" dirty="0"/>
              <a:t>GAN</a:t>
            </a:r>
            <a:r>
              <a:rPr lang="zh-CN" altLang="en-US" dirty="0"/>
              <a:t>背景</a:t>
            </a:r>
          </a:p>
          <a:p>
            <a:pPr>
              <a:lnSpc>
                <a:spcPct val="140000"/>
              </a:lnSpc>
            </a:pPr>
            <a:r>
              <a:rPr lang="en-US" altLang="zh-CN" dirty="0"/>
              <a:t>GAN</a:t>
            </a:r>
            <a:r>
              <a:rPr lang="zh-CN" altLang="en-US" dirty="0"/>
              <a:t>的理论与实现模型</a:t>
            </a:r>
          </a:p>
          <a:p>
            <a:pPr>
              <a:lnSpc>
                <a:spcPct val="140000"/>
              </a:lnSpc>
            </a:pPr>
            <a:r>
              <a:rPr lang="zh-CN" altLang="en-US" dirty="0"/>
              <a:t>实战技巧</a:t>
            </a:r>
          </a:p>
          <a:p>
            <a:pPr>
              <a:lnSpc>
                <a:spcPct val="140000"/>
              </a:lnSpc>
            </a:pPr>
            <a:r>
              <a:rPr lang="zh-CN" altLang="en-US" dirty="0"/>
              <a:t>存在的问题</a:t>
            </a:r>
          </a:p>
          <a:p>
            <a:pPr>
              <a:lnSpc>
                <a:spcPct val="140000"/>
              </a:lnSpc>
            </a:pPr>
            <a:endParaRPr lang="zh-CN" altLang="en-US" dirty="0"/>
          </a:p>
        </p:txBody>
      </p:sp>
      <p:pic>
        <p:nvPicPr>
          <p:cNvPr id="4098" name="Picture 1"/>
          <p:cNvPicPr>
            <a:picLocks noChangeAspect="1"/>
          </p:cNvPicPr>
          <p:nvPr/>
        </p:nvPicPr>
        <p:blipFill>
          <a:blip r:embed="rId2"/>
          <a:stretch>
            <a:fillRect/>
          </a:stretch>
        </p:blipFill>
        <p:spPr>
          <a:xfrm>
            <a:off x="6096000" y="2209800"/>
            <a:ext cx="5181600" cy="3775075"/>
          </a:xfrm>
          <a:prstGeom prst="rect">
            <a:avLst/>
          </a:prstGeom>
          <a:noFill/>
          <a:ln w="9525">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DCGANs for LSUN Bedrooms</a:t>
            </a:r>
          </a:p>
        </p:txBody>
      </p:sp>
      <p:pic>
        <p:nvPicPr>
          <p:cNvPr id="4" name="内容占位符 3"/>
          <p:cNvPicPr>
            <a:picLocks noGrp="1" noChangeAspect="1"/>
          </p:cNvPicPr>
          <p:nvPr>
            <p:ph idx="1"/>
          </p:nvPr>
        </p:nvPicPr>
        <p:blipFill>
          <a:blip r:embed="rId3"/>
          <a:stretch>
            <a:fillRect/>
          </a:stretch>
        </p:blipFill>
        <p:spPr>
          <a:xfrm>
            <a:off x="3177540" y="1226185"/>
            <a:ext cx="6410960" cy="556958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Vector Space Arithmetic</a:t>
            </a:r>
          </a:p>
        </p:txBody>
      </p:sp>
      <p:pic>
        <p:nvPicPr>
          <p:cNvPr id="4" name="内容占位符 3"/>
          <p:cNvPicPr>
            <a:picLocks noGrp="1" noChangeAspect="1"/>
          </p:cNvPicPr>
          <p:nvPr>
            <p:ph idx="1"/>
          </p:nvPr>
        </p:nvPicPr>
        <p:blipFill>
          <a:blip r:embed="rId3"/>
          <a:stretch>
            <a:fillRect/>
          </a:stretch>
        </p:blipFill>
        <p:spPr>
          <a:xfrm>
            <a:off x="1404620" y="1117600"/>
            <a:ext cx="9822815" cy="553593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标题 19457"/>
          <p:cNvSpPr>
            <a:spLocks noGrp="1"/>
          </p:cNvSpPr>
          <p:nvPr>
            <p:ph type="ctrTitle"/>
          </p:nvPr>
        </p:nvSpPr>
        <p:spPr>
          <a:xfrm>
            <a:off x="914400" y="2130425"/>
            <a:ext cx="10363200" cy="1470025"/>
          </a:xfrm>
        </p:spPr>
        <p:txBody>
          <a:bodyPr vert="horz" wrap="square" lIns="91436" tIns="45718" rIns="91436" bIns="45718" anchor="ctr"/>
          <a:lstStyle/>
          <a:p>
            <a:pPr>
              <a:buSzPct val="25000"/>
            </a:pPr>
            <a:r>
              <a:rPr lang="zh-CN" altLang="en-US" sz="4400">
                <a:sym typeface="+mn-ea"/>
              </a:rPr>
              <a:t>实战技巧</a:t>
            </a:r>
            <a:r>
              <a:rPr lang="zh-CN" altLang="en-US" sz="4400" kern="1200" dirty="0">
                <a:latin typeface="Calibri" panose="020F0502020204030204" pitchFamily="2" charset="0"/>
                <a:ea typeface="宋体" panose="02010600030101010101" pitchFamily="2" charset="-122"/>
                <a:sym typeface="Arial" panose="020B0604020202020204" pitchFamily="34" charset="0"/>
              </a:rPr>
              <a:t>             </a:t>
            </a:r>
            <a:endParaRPr lang="zh-CN" altLang="en-US" sz="3600" kern="1200" dirty="0">
              <a:latin typeface="Calibri" panose="020F0502020204030204" pitchFamily="2" charset="0"/>
              <a:ea typeface="Arial" panose="020B0604020202020204" pitchFamily="34" charset="0"/>
              <a:sym typeface="Arial" panose="020B0604020202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Tips and Tricks</a:t>
            </a:r>
          </a:p>
        </p:txBody>
      </p:sp>
      <p:sp>
        <p:nvSpPr>
          <p:cNvPr id="3" name="内容占位符 2"/>
          <p:cNvSpPr>
            <a:spLocks noGrp="1"/>
          </p:cNvSpPr>
          <p:nvPr>
            <p:ph idx="1"/>
          </p:nvPr>
        </p:nvSpPr>
        <p:spPr>
          <a:xfrm>
            <a:off x="1111250" y="1397000"/>
            <a:ext cx="10674350" cy="4729480"/>
          </a:xfrm>
        </p:spPr>
        <p:txBody>
          <a:bodyPr/>
          <a:lstStyle/>
          <a:p>
            <a:pPr>
              <a:lnSpc>
                <a:spcPct val="220000"/>
              </a:lnSpc>
            </a:pPr>
            <a:r>
              <a:rPr lang="zh-CN" altLang="en-US"/>
              <a:t>数据标签给 GAN</a:t>
            </a:r>
          </a:p>
          <a:p>
            <a:pPr>
              <a:lnSpc>
                <a:spcPct val="220000"/>
              </a:lnSpc>
            </a:pPr>
            <a:r>
              <a:rPr lang="zh-CN" altLang="en-US"/>
              <a:t>Batch Norm</a:t>
            </a:r>
          </a:p>
          <a:p>
            <a:pPr>
              <a:lnSpc>
                <a:spcPct val="220000"/>
              </a:lnSpc>
            </a:pPr>
            <a:r>
              <a:rPr lang="zh-CN" altLang="en-US"/>
              <a:t>平衡好 </a:t>
            </a:r>
            <a:r>
              <a:rPr lang="zh-CN" altLang="en-US" b="1" i="1"/>
              <a:t>G</a:t>
            </a:r>
            <a:r>
              <a:rPr lang="zh-CN" altLang="en-US"/>
              <a:t> 和 </a:t>
            </a:r>
            <a:r>
              <a:rPr lang="zh-CN" altLang="en-US" b="1" i="1"/>
              <a:t>D</a:t>
            </a:r>
          </a:p>
          <a:p>
            <a:endParaRPr lang="zh-CN" altLang="en-US"/>
          </a:p>
        </p:txBody>
      </p:sp>
      <p:pic>
        <p:nvPicPr>
          <p:cNvPr id="39938" name="Picture 2"/>
          <p:cNvPicPr>
            <a:picLocks noChangeAspect="1"/>
          </p:cNvPicPr>
          <p:nvPr/>
        </p:nvPicPr>
        <p:blipFill>
          <a:blip r:embed="rId3"/>
          <a:stretch>
            <a:fillRect/>
          </a:stretch>
        </p:blipFill>
        <p:spPr>
          <a:xfrm>
            <a:off x="5835015" y="2171700"/>
            <a:ext cx="5662930" cy="3413125"/>
          </a:xfrm>
          <a:prstGeom prst="rect">
            <a:avLst/>
          </a:prstGeom>
          <a:noFill/>
          <a:ln w="9525">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Labels improve subjective sample quality</a:t>
            </a:r>
          </a:p>
        </p:txBody>
      </p:sp>
      <p:sp>
        <p:nvSpPr>
          <p:cNvPr id="3" name="内容占位符 2"/>
          <p:cNvSpPr>
            <a:spLocks noGrp="1"/>
          </p:cNvSpPr>
          <p:nvPr>
            <p:ph idx="1"/>
          </p:nvPr>
        </p:nvSpPr>
        <p:spPr/>
        <p:txBody>
          <a:bodyPr/>
          <a:lstStyle/>
          <a:p>
            <a:pPr>
              <a:lnSpc>
                <a:spcPct val="110000"/>
              </a:lnSpc>
            </a:pPr>
            <a:r>
              <a:rPr lang="zh-CN" altLang="en-US"/>
              <a:t>Learning a conditional model p(y|x) often gives much better samples from all classes than learning p(x) does (Denton et al 2015)</a:t>
            </a:r>
          </a:p>
          <a:p>
            <a:pPr>
              <a:lnSpc>
                <a:spcPct val="110000"/>
              </a:lnSpc>
            </a:pPr>
            <a:r>
              <a:rPr lang="zh-CN" altLang="en-US"/>
              <a:t>Even just learning p(x,y) makes samples from p(x) look much better to a human observer (Salimans et al 2016)</a:t>
            </a:r>
          </a:p>
          <a:p>
            <a:endParaRPr lang="zh-CN" altLang="en-US"/>
          </a:p>
          <a:p>
            <a:r>
              <a:rPr lang="zh-CN" altLang="en-US"/>
              <a:t>Note: this defines three categories of models (no labels, trained with labels, generating condition on labels) that should not be compared directly to each other</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One-sided label smoothing</a:t>
            </a:r>
          </a:p>
        </p:txBody>
      </p:sp>
      <p:sp>
        <p:nvSpPr>
          <p:cNvPr id="3" name="内容占位符 2"/>
          <p:cNvSpPr>
            <a:spLocks noGrp="1"/>
          </p:cNvSpPr>
          <p:nvPr>
            <p:ph idx="1"/>
          </p:nvPr>
        </p:nvSpPr>
        <p:spPr/>
        <p:txBody>
          <a:bodyPr/>
          <a:lstStyle/>
          <a:p>
            <a:r>
              <a:rPr lang="zh-CN" altLang="en-US"/>
              <a:t>Default discriminator cost:</a:t>
            </a:r>
          </a:p>
          <a:p>
            <a:endParaRPr lang="zh-CN" altLang="en-US"/>
          </a:p>
          <a:p>
            <a:endParaRPr lang="zh-CN" altLang="en-US"/>
          </a:p>
          <a:p>
            <a:endParaRPr lang="zh-CN" altLang="en-US"/>
          </a:p>
          <a:p>
            <a:r>
              <a:rPr lang="zh-CN" altLang="en-US"/>
              <a:t>One-sided label smoothed cost (Salimans et al </a:t>
            </a:r>
            <a:r>
              <a:rPr lang="en-US" altLang="zh-CN"/>
              <a:t>2</a:t>
            </a:r>
            <a:r>
              <a:rPr lang="zh-CN" altLang="en-US"/>
              <a:t>016):</a:t>
            </a:r>
          </a:p>
        </p:txBody>
      </p:sp>
      <p:pic>
        <p:nvPicPr>
          <p:cNvPr id="4" name="图片 3"/>
          <p:cNvPicPr>
            <a:picLocks noChangeAspect="1"/>
          </p:cNvPicPr>
          <p:nvPr/>
        </p:nvPicPr>
        <p:blipFill>
          <a:blip r:embed="rId3"/>
          <a:stretch>
            <a:fillRect/>
          </a:stretch>
        </p:blipFill>
        <p:spPr>
          <a:xfrm>
            <a:off x="1351915" y="2114550"/>
            <a:ext cx="9264015" cy="935355"/>
          </a:xfrm>
          <a:prstGeom prst="rect">
            <a:avLst/>
          </a:prstGeom>
        </p:spPr>
      </p:pic>
      <p:pic>
        <p:nvPicPr>
          <p:cNvPr id="5" name="图片 4"/>
          <p:cNvPicPr>
            <a:picLocks noChangeAspect="1"/>
          </p:cNvPicPr>
          <p:nvPr/>
        </p:nvPicPr>
        <p:blipFill>
          <a:blip r:embed="rId4"/>
          <a:stretch>
            <a:fillRect/>
          </a:stretch>
        </p:blipFill>
        <p:spPr>
          <a:xfrm>
            <a:off x="1406525" y="4481195"/>
            <a:ext cx="9783445" cy="117919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Do not smooth negative labels</a:t>
            </a:r>
          </a:p>
        </p:txBody>
      </p:sp>
      <p:pic>
        <p:nvPicPr>
          <p:cNvPr id="4" name="内容占位符 3"/>
          <p:cNvPicPr>
            <a:picLocks noGrp="1" noChangeAspect="1"/>
          </p:cNvPicPr>
          <p:nvPr>
            <p:ph idx="1"/>
          </p:nvPr>
        </p:nvPicPr>
        <p:blipFill>
          <a:blip r:embed="rId3"/>
          <a:stretch>
            <a:fillRect/>
          </a:stretch>
        </p:blipFill>
        <p:spPr>
          <a:xfrm>
            <a:off x="1336040" y="1557020"/>
            <a:ext cx="9860280" cy="1232535"/>
          </a:xfrm>
          <a:prstGeom prst="rect">
            <a:avLst/>
          </a:prstGeom>
        </p:spPr>
      </p:pic>
      <p:pic>
        <p:nvPicPr>
          <p:cNvPr id="5" name="图片 4"/>
          <p:cNvPicPr>
            <a:picLocks noChangeAspect="1"/>
          </p:cNvPicPr>
          <p:nvPr/>
        </p:nvPicPr>
        <p:blipFill>
          <a:blip r:embed="rId4"/>
          <a:stretch>
            <a:fillRect/>
          </a:stretch>
        </p:blipFill>
        <p:spPr>
          <a:xfrm>
            <a:off x="1694180" y="2974975"/>
            <a:ext cx="9143365" cy="319913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Benefits of label smoothing</a:t>
            </a:r>
          </a:p>
        </p:txBody>
      </p:sp>
      <p:sp>
        <p:nvSpPr>
          <p:cNvPr id="3" name="内容占位符 2"/>
          <p:cNvSpPr>
            <a:spLocks noGrp="1"/>
          </p:cNvSpPr>
          <p:nvPr>
            <p:ph idx="1"/>
          </p:nvPr>
        </p:nvSpPr>
        <p:spPr/>
        <p:txBody>
          <a:bodyPr/>
          <a:lstStyle/>
          <a:p>
            <a:pPr>
              <a:lnSpc>
                <a:spcPct val="140000"/>
              </a:lnSpc>
            </a:pPr>
            <a:r>
              <a:rPr lang="zh-CN" altLang="en-US"/>
              <a:t>Good regularizer (Szegedy et al 2015)</a:t>
            </a:r>
          </a:p>
          <a:p>
            <a:pPr>
              <a:lnSpc>
                <a:spcPct val="140000"/>
              </a:lnSpc>
            </a:pPr>
            <a:r>
              <a:rPr lang="zh-CN" altLang="en-US"/>
              <a:t>Does not reduce classification accuracy, only confidence</a:t>
            </a:r>
          </a:p>
          <a:p>
            <a:pPr>
              <a:lnSpc>
                <a:spcPct val="140000"/>
              </a:lnSpc>
            </a:pPr>
            <a:r>
              <a:rPr lang="zh-CN" altLang="en-US"/>
              <a:t>Benefits specific to GANs:</a:t>
            </a:r>
          </a:p>
          <a:p>
            <a:pPr lvl="1">
              <a:lnSpc>
                <a:spcPct val="140000"/>
              </a:lnSpc>
            </a:pPr>
            <a:r>
              <a:rPr lang="zh-CN" altLang="en-US"/>
              <a:t>Prevents discriminator from giving very large gradient signal to generator</a:t>
            </a:r>
          </a:p>
          <a:p>
            <a:pPr lvl="1">
              <a:lnSpc>
                <a:spcPct val="140000"/>
              </a:lnSpc>
            </a:pPr>
            <a:r>
              <a:rPr lang="zh-CN" altLang="en-US"/>
              <a:t>Prevents extrapolating to encourage extreme samples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Batch Norm</a:t>
            </a:r>
          </a:p>
        </p:txBody>
      </p:sp>
      <p:sp>
        <p:nvSpPr>
          <p:cNvPr id="3" name="内容占位符 2"/>
          <p:cNvSpPr>
            <a:spLocks noGrp="1"/>
          </p:cNvSpPr>
          <p:nvPr>
            <p:ph idx="1"/>
          </p:nvPr>
        </p:nvSpPr>
        <p:spPr/>
        <p:txBody>
          <a:bodyPr/>
          <a:lstStyle/>
          <a:p>
            <a:pPr>
              <a:lnSpc>
                <a:spcPct val="120000"/>
              </a:lnSpc>
            </a:pPr>
            <a:r>
              <a:rPr lang="zh-CN" altLang="en-US"/>
              <a:t>Given inputs X={x(1), x(2), .., x(m)}</a:t>
            </a:r>
          </a:p>
          <a:p>
            <a:pPr>
              <a:lnSpc>
                <a:spcPct val="120000"/>
              </a:lnSpc>
            </a:pPr>
            <a:r>
              <a:rPr lang="zh-CN" altLang="en-US"/>
              <a:t>Compute mean and standard deviation of features of X</a:t>
            </a:r>
          </a:p>
          <a:p>
            <a:pPr>
              <a:lnSpc>
                <a:spcPct val="120000"/>
              </a:lnSpc>
            </a:pPr>
            <a:r>
              <a:rPr lang="zh-CN" altLang="en-US"/>
              <a:t>Normalize features (subtract mean, divide by standard deviation)</a:t>
            </a:r>
          </a:p>
          <a:p>
            <a:pPr>
              <a:lnSpc>
                <a:spcPct val="120000"/>
              </a:lnSpc>
            </a:pPr>
            <a:r>
              <a:rPr lang="zh-CN" altLang="en-US"/>
              <a:t>Normalization operation is part of the graph</a:t>
            </a:r>
          </a:p>
          <a:p>
            <a:pPr lvl="1">
              <a:lnSpc>
                <a:spcPct val="120000"/>
              </a:lnSpc>
            </a:pPr>
            <a:r>
              <a:rPr lang="zh-CN" altLang="en-US"/>
              <a:t>Backpropagation computes the gradient through the normalization</a:t>
            </a:r>
          </a:p>
          <a:p>
            <a:pPr lvl="1">
              <a:lnSpc>
                <a:spcPct val="120000"/>
              </a:lnSpc>
            </a:pPr>
            <a:r>
              <a:rPr lang="zh-CN" altLang="en-US"/>
              <a:t>This avoids wasting time repeatedly learning to undo the normalization</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Batch norm in G can cause </a:t>
            </a:r>
            <a:br>
              <a:rPr lang="zh-CN" altLang="en-US"/>
            </a:br>
            <a:r>
              <a:rPr lang="zh-CN" altLang="en-US"/>
              <a:t>strong intra-batch correlation</a:t>
            </a:r>
          </a:p>
        </p:txBody>
      </p:sp>
      <p:pic>
        <p:nvPicPr>
          <p:cNvPr id="4" name="内容占位符 3"/>
          <p:cNvPicPr>
            <a:picLocks noGrp="1" noChangeAspect="1"/>
          </p:cNvPicPr>
          <p:nvPr>
            <p:ph idx="1"/>
          </p:nvPr>
        </p:nvPicPr>
        <p:blipFill>
          <a:blip r:embed="rId3"/>
          <a:stretch>
            <a:fillRect/>
          </a:stretch>
        </p:blipFill>
        <p:spPr>
          <a:xfrm>
            <a:off x="949960" y="4094480"/>
            <a:ext cx="10711815" cy="2687955"/>
          </a:xfrm>
          <a:prstGeom prst="rect">
            <a:avLst/>
          </a:prstGeom>
        </p:spPr>
      </p:pic>
      <p:pic>
        <p:nvPicPr>
          <p:cNvPr id="5" name="图片 4"/>
          <p:cNvPicPr>
            <a:picLocks noChangeAspect="1"/>
          </p:cNvPicPr>
          <p:nvPr/>
        </p:nvPicPr>
        <p:blipFill>
          <a:blip r:embed="rId4"/>
          <a:stretch>
            <a:fillRect/>
          </a:stretch>
        </p:blipFill>
        <p:spPr>
          <a:xfrm>
            <a:off x="949960" y="1264920"/>
            <a:ext cx="10711180" cy="26816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Times New Roman" panose="02020603050405020304" pitchFamily="2" charset="0"/>
                <a:sym typeface="Arial" panose="020B0604020202020204" pitchFamily="34" charset="0"/>
              </a:rPr>
              <a:t>生成式对抗网络 GAN</a:t>
            </a:r>
            <a:endParaRPr lang="zh-CN" altLang="en-US"/>
          </a:p>
        </p:txBody>
      </p:sp>
      <p:sp>
        <p:nvSpPr>
          <p:cNvPr id="3" name="内容占位符 2"/>
          <p:cNvSpPr>
            <a:spLocks noGrp="1"/>
          </p:cNvSpPr>
          <p:nvPr>
            <p:ph idx="1"/>
          </p:nvPr>
        </p:nvSpPr>
        <p:spPr/>
        <p:txBody>
          <a:bodyPr/>
          <a:lstStyle/>
          <a:p>
            <a:r>
              <a:rPr lang="zh-CN" altLang="en-US" dirty="0"/>
              <a:t>生成式对抗网络 GAN (Generative adversarial networks) 是 </a:t>
            </a:r>
            <a:r>
              <a:rPr lang="en-US" altLang="zh-CN" dirty="0"/>
              <a:t>Ian </a:t>
            </a:r>
            <a:r>
              <a:rPr lang="zh-CN" altLang="en-US" dirty="0"/>
              <a:t>Goodfellow 等在 2014 年提出的一种生成式模型</a:t>
            </a:r>
          </a:p>
          <a:p>
            <a:r>
              <a:rPr lang="zh-CN" altLang="en-US" dirty="0">
                <a:sym typeface="+mn-ea"/>
              </a:rPr>
              <a:t>“过去十年间机器学习领域最让人激动的点子”</a:t>
            </a:r>
          </a:p>
          <a:p>
            <a:r>
              <a:rPr lang="zh-CN" altLang="en-US" dirty="0"/>
              <a:t>GAN 的提出满足了许多领域的研究和应用需求, 同时为这些领域注入了新的发展动力. </a:t>
            </a:r>
          </a:p>
          <a:p>
            <a:pPr lvl="1"/>
            <a:r>
              <a:rPr lang="zh-CN" altLang="en-US" dirty="0"/>
              <a:t>图像和视觉领域</a:t>
            </a:r>
          </a:p>
          <a:p>
            <a:pPr lvl="1"/>
            <a:r>
              <a:rPr lang="zh-CN" altLang="en-US" dirty="0"/>
              <a:t>语音和语言处理</a:t>
            </a:r>
          </a:p>
          <a:p>
            <a:pPr lvl="1"/>
            <a:r>
              <a:rPr lang="zh-CN" altLang="en-US" dirty="0"/>
              <a:t>电脑病毒监测</a:t>
            </a:r>
          </a:p>
          <a:p>
            <a:pPr lvl="1"/>
            <a:r>
              <a:rPr lang="zh-CN" altLang="en-US" dirty="0"/>
              <a:t>棋类比赛程序</a:t>
            </a:r>
          </a:p>
          <a:p>
            <a:pPr lvl="1"/>
            <a:r>
              <a:rPr lang="en-US" altLang="zh-CN" dirty="0"/>
              <a: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Reference Batch Norm</a:t>
            </a:r>
          </a:p>
        </p:txBody>
      </p:sp>
      <p:sp>
        <p:nvSpPr>
          <p:cNvPr id="3" name="内容占位符 2"/>
          <p:cNvSpPr>
            <a:spLocks noGrp="1"/>
          </p:cNvSpPr>
          <p:nvPr>
            <p:ph idx="1"/>
          </p:nvPr>
        </p:nvSpPr>
        <p:spPr/>
        <p:txBody>
          <a:bodyPr/>
          <a:lstStyle/>
          <a:p>
            <a:r>
              <a:rPr lang="zh-CN" altLang="en-US"/>
              <a:t>Fix </a:t>
            </a:r>
            <a:r>
              <a:rPr lang="zh-CN" altLang="en-US" i="1">
                <a:solidFill>
                  <a:srgbClr val="FF0000"/>
                </a:solidFill>
              </a:rPr>
              <a:t>a reference batch</a:t>
            </a:r>
            <a:r>
              <a:rPr lang="zh-CN" altLang="en-US"/>
              <a:t> R={r(1), r(2), .., r(m)}</a:t>
            </a:r>
          </a:p>
          <a:p>
            <a:r>
              <a:rPr lang="zh-CN" altLang="en-US"/>
              <a:t>Given new inputs X={x(1), x(2), .., x(m)}</a:t>
            </a:r>
          </a:p>
          <a:p>
            <a:r>
              <a:rPr lang="zh-CN" altLang="en-US"/>
              <a:t>Compute mean and standard deviation of features of R</a:t>
            </a:r>
          </a:p>
          <a:p>
            <a:pPr lvl="1"/>
            <a:r>
              <a:rPr lang="zh-CN" altLang="en-US"/>
              <a:t>Note that though R does not change, the feature values change when the parameters change</a:t>
            </a:r>
          </a:p>
          <a:p>
            <a:r>
              <a:rPr lang="zh-CN" altLang="en-US"/>
              <a:t>Normalize the features of X using the mean and standard deviation from R</a:t>
            </a:r>
          </a:p>
          <a:p>
            <a:r>
              <a:rPr lang="zh-CN" altLang="en-US"/>
              <a:t>Every x(i) is always treated the same, regardless of which other examples appear in the minibatch</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Virtual Batch Norm</a:t>
            </a:r>
          </a:p>
        </p:txBody>
      </p:sp>
      <p:sp>
        <p:nvSpPr>
          <p:cNvPr id="3" name="内容占位符 2"/>
          <p:cNvSpPr>
            <a:spLocks noGrp="1"/>
          </p:cNvSpPr>
          <p:nvPr>
            <p:ph idx="1"/>
          </p:nvPr>
        </p:nvSpPr>
        <p:spPr/>
        <p:txBody>
          <a:bodyPr/>
          <a:lstStyle/>
          <a:p>
            <a:r>
              <a:rPr lang="zh-CN" altLang="en-US"/>
              <a:t>Reference batch norm can overfit to the reference batch. A partial solution is virtual batch norm</a:t>
            </a:r>
          </a:p>
          <a:p>
            <a:r>
              <a:rPr lang="zh-CN" altLang="en-US"/>
              <a:t>Fix </a:t>
            </a:r>
            <a:r>
              <a:rPr lang="zh-CN" altLang="en-US" i="1"/>
              <a:t>a reference batch</a:t>
            </a:r>
            <a:r>
              <a:rPr lang="zh-CN" altLang="en-US"/>
              <a:t> R={r(1), r(2), .., r(m)}</a:t>
            </a:r>
          </a:p>
          <a:p>
            <a:r>
              <a:rPr lang="zh-CN" altLang="en-US"/>
              <a:t>Given new inputs X={x(1), x(2), .., x(m)}</a:t>
            </a:r>
          </a:p>
          <a:p>
            <a:r>
              <a:rPr lang="zh-CN" altLang="en-US"/>
              <a:t>For each x(i) in X:</a:t>
            </a:r>
          </a:p>
          <a:p>
            <a:pPr lvl="1"/>
            <a:r>
              <a:rPr lang="zh-CN" altLang="en-US"/>
              <a:t>Construct a virtual batch V containing both x(i) and all of R</a:t>
            </a:r>
          </a:p>
          <a:p>
            <a:pPr lvl="1"/>
            <a:r>
              <a:rPr lang="zh-CN" altLang="en-US"/>
              <a:t>Compute mean and standard deviation of features of V</a:t>
            </a:r>
          </a:p>
          <a:p>
            <a:pPr lvl="1"/>
            <a:r>
              <a:rPr lang="zh-CN" altLang="en-US"/>
              <a:t>Normalize the features of x(i) using the mean and standard deviation from V</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Balancing </a:t>
            </a:r>
            <a:r>
              <a:rPr lang="zh-CN" altLang="en-US" b="1" i="1"/>
              <a:t>G</a:t>
            </a:r>
            <a:r>
              <a:rPr lang="zh-CN" altLang="en-US"/>
              <a:t> and </a:t>
            </a:r>
            <a:r>
              <a:rPr lang="zh-CN" altLang="en-US" b="1" i="1"/>
              <a:t>D</a:t>
            </a:r>
          </a:p>
        </p:txBody>
      </p:sp>
      <p:sp>
        <p:nvSpPr>
          <p:cNvPr id="3" name="内容占位符 2"/>
          <p:cNvSpPr>
            <a:spLocks noGrp="1"/>
          </p:cNvSpPr>
          <p:nvPr>
            <p:ph idx="1"/>
          </p:nvPr>
        </p:nvSpPr>
        <p:spPr/>
        <p:txBody>
          <a:bodyPr/>
          <a:lstStyle/>
          <a:p>
            <a:r>
              <a:rPr lang="zh-CN" altLang="en-US" dirty="0"/>
              <a:t>Usually the discriminator “wins”</a:t>
            </a:r>
          </a:p>
          <a:p>
            <a:r>
              <a:rPr lang="zh-CN" altLang="en-US" dirty="0"/>
              <a:t>This is a good thing — the theoretical justifications are based on assuming D is perfect</a:t>
            </a:r>
          </a:p>
          <a:p>
            <a:r>
              <a:rPr lang="zh-CN" altLang="en-US" dirty="0"/>
              <a:t>Usually D is bigger and deeper than G</a:t>
            </a:r>
          </a:p>
          <a:p>
            <a:r>
              <a:rPr lang="zh-CN" altLang="en-US" dirty="0"/>
              <a:t>Sometimes run D more often than G. Mixed results.</a:t>
            </a:r>
          </a:p>
          <a:p>
            <a:r>
              <a:rPr lang="zh-CN" altLang="en-US" dirty="0"/>
              <a:t>Do not try to limit D to avoid making it “too smart”</a:t>
            </a:r>
          </a:p>
          <a:p>
            <a:pPr lvl="1"/>
            <a:r>
              <a:rPr lang="zh-CN" altLang="en-US" dirty="0"/>
              <a:t>Use non-saturating cost 非饱和博弈</a:t>
            </a:r>
          </a:p>
          <a:p>
            <a:pPr lvl="1"/>
            <a:r>
              <a:rPr lang="zh-CN" altLang="en-US" dirty="0"/>
              <a:t>Use label smoothing 标签平滑（数据归一化）</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标题 19457"/>
          <p:cNvSpPr>
            <a:spLocks noGrp="1"/>
          </p:cNvSpPr>
          <p:nvPr>
            <p:ph type="ctrTitle"/>
          </p:nvPr>
        </p:nvSpPr>
        <p:spPr>
          <a:xfrm>
            <a:off x="914400" y="2130425"/>
            <a:ext cx="10363200" cy="1470025"/>
          </a:xfrm>
        </p:spPr>
        <p:txBody>
          <a:bodyPr vert="horz" wrap="square" lIns="91436" tIns="45718" rIns="91436" bIns="45718" anchor="ctr"/>
          <a:lstStyle/>
          <a:p>
            <a:pPr>
              <a:buSzPct val="25000"/>
            </a:pPr>
            <a:r>
              <a:rPr lang="zh-CN" altLang="en-US" sz="4400">
                <a:sym typeface="+mn-ea"/>
              </a:rPr>
              <a:t>存在的问题</a:t>
            </a:r>
            <a:r>
              <a:rPr lang="zh-CN" altLang="en-US" sz="4400" kern="1200" dirty="0">
                <a:latin typeface="Calibri" panose="020F0502020204030204" pitchFamily="2" charset="0"/>
                <a:ea typeface="宋体" panose="02010600030101010101" pitchFamily="2" charset="-122"/>
                <a:sym typeface="Arial" panose="020B0604020202020204" pitchFamily="34" charset="0"/>
              </a:rPr>
              <a:t>             </a:t>
            </a:r>
            <a:endParaRPr lang="zh-CN" altLang="en-US" sz="3600" kern="1200" dirty="0">
              <a:latin typeface="Calibri" panose="020F0502020204030204" pitchFamily="2" charset="0"/>
              <a:ea typeface="Arial" panose="020B0604020202020204" pitchFamily="34" charset="0"/>
              <a:sym typeface="Arial" panose="020B0604020202020204" pitchFamily="3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不收敛</a:t>
            </a:r>
          </a:p>
        </p:txBody>
      </p:sp>
      <p:sp>
        <p:nvSpPr>
          <p:cNvPr id="3" name="内容占位符 2"/>
          <p:cNvSpPr>
            <a:spLocks noGrp="1"/>
          </p:cNvSpPr>
          <p:nvPr>
            <p:ph idx="1"/>
          </p:nvPr>
        </p:nvSpPr>
        <p:spPr/>
        <p:txBody>
          <a:bodyPr/>
          <a:lstStyle/>
          <a:p>
            <a:pPr>
              <a:lnSpc>
                <a:spcPct val="150000"/>
              </a:lnSpc>
            </a:pPr>
            <a:r>
              <a:rPr lang="zh-CN" altLang="en-US"/>
              <a:t>Optimization algorithms often approach a saddle point or local minimum rather than a global minimum</a:t>
            </a:r>
          </a:p>
          <a:p>
            <a:pPr>
              <a:lnSpc>
                <a:spcPct val="150000"/>
              </a:lnSpc>
            </a:pPr>
            <a:endParaRPr lang="zh-CN" altLang="en-US"/>
          </a:p>
          <a:p>
            <a:pPr>
              <a:lnSpc>
                <a:spcPct val="150000"/>
              </a:lnSpc>
            </a:pPr>
            <a:r>
              <a:rPr lang="zh-CN" altLang="en-US"/>
              <a:t>Game solving algorithms may not approach an equilibrium at all</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Mode Collapse</a:t>
            </a:r>
          </a:p>
        </p:txBody>
      </p:sp>
      <p:sp>
        <p:nvSpPr>
          <p:cNvPr id="3" name="内容占位符 2"/>
          <p:cNvSpPr>
            <a:spLocks noGrp="1"/>
          </p:cNvSpPr>
          <p:nvPr>
            <p:ph idx="1"/>
          </p:nvPr>
        </p:nvSpPr>
        <p:spPr/>
        <p:txBody>
          <a:bodyPr/>
          <a:lstStyle/>
          <a:p>
            <a:pPr lvl="1"/>
            <a:endParaRPr lang="zh-CN" altLang="en-US"/>
          </a:p>
          <a:p>
            <a:pPr lvl="2"/>
            <a:endParaRPr lang="zh-CN" altLang="en-US"/>
          </a:p>
          <a:p>
            <a:pPr lvl="2"/>
            <a:endParaRPr lang="zh-CN" altLang="en-US"/>
          </a:p>
          <a:p>
            <a:r>
              <a:rPr lang="zh-CN" altLang="en-US"/>
              <a:t>D in inner loop: convergence to correct distribution</a:t>
            </a:r>
          </a:p>
          <a:p>
            <a:r>
              <a:rPr lang="zh-CN" altLang="en-US"/>
              <a:t>G in inner loop: place all mass on most likely point</a:t>
            </a:r>
          </a:p>
        </p:txBody>
      </p:sp>
      <p:pic>
        <p:nvPicPr>
          <p:cNvPr id="4" name="图片 3"/>
          <p:cNvPicPr>
            <a:picLocks noChangeAspect="1"/>
          </p:cNvPicPr>
          <p:nvPr/>
        </p:nvPicPr>
        <p:blipFill>
          <a:blip r:embed="rId3"/>
          <a:stretch>
            <a:fillRect/>
          </a:stretch>
        </p:blipFill>
        <p:spPr>
          <a:xfrm>
            <a:off x="1663065" y="1684655"/>
            <a:ext cx="8139430" cy="917575"/>
          </a:xfrm>
          <a:prstGeom prst="rect">
            <a:avLst/>
          </a:prstGeom>
        </p:spPr>
      </p:pic>
      <p:pic>
        <p:nvPicPr>
          <p:cNvPr id="5" name="图片 4"/>
          <p:cNvPicPr>
            <a:picLocks noChangeAspect="1"/>
          </p:cNvPicPr>
          <p:nvPr/>
        </p:nvPicPr>
        <p:blipFill>
          <a:blip r:embed="rId4"/>
          <a:stretch>
            <a:fillRect/>
          </a:stretch>
        </p:blipFill>
        <p:spPr>
          <a:xfrm>
            <a:off x="1554480" y="4166870"/>
            <a:ext cx="7950835" cy="2279650"/>
          </a:xfrm>
          <a:prstGeom prst="rect">
            <a:avLst/>
          </a:prstGeom>
        </p:spPr>
      </p:pic>
      <p:sp>
        <p:nvSpPr>
          <p:cNvPr id="6" name="文本框 5"/>
          <p:cNvSpPr txBox="1"/>
          <p:nvPr/>
        </p:nvSpPr>
        <p:spPr>
          <a:xfrm>
            <a:off x="9802495" y="6126480"/>
            <a:ext cx="1744980" cy="368300"/>
          </a:xfrm>
          <a:prstGeom prst="rect">
            <a:avLst/>
          </a:prstGeom>
          <a:noFill/>
        </p:spPr>
        <p:txBody>
          <a:bodyPr wrap="none" rtlCol="0">
            <a:spAutoFit/>
          </a:bodyPr>
          <a:lstStyle/>
          <a:p>
            <a:pPr algn="l"/>
            <a:r>
              <a:rPr lang="zh-CN" altLang="en-US"/>
              <a:t>Metz et al 2016</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Mode collapse causes low output diversity</a:t>
            </a:r>
          </a:p>
        </p:txBody>
      </p:sp>
      <p:pic>
        <p:nvPicPr>
          <p:cNvPr id="4" name="内容占位符 3"/>
          <p:cNvPicPr>
            <a:picLocks noGrp="1" noChangeAspect="1"/>
          </p:cNvPicPr>
          <p:nvPr>
            <p:ph idx="1"/>
          </p:nvPr>
        </p:nvPicPr>
        <p:blipFill>
          <a:blip r:embed="rId3"/>
          <a:stretch>
            <a:fillRect/>
          </a:stretch>
        </p:blipFill>
        <p:spPr>
          <a:xfrm>
            <a:off x="796925" y="1381760"/>
            <a:ext cx="10861040" cy="4976495"/>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Minibatch Features</a:t>
            </a:r>
          </a:p>
        </p:txBody>
      </p:sp>
      <p:sp>
        <p:nvSpPr>
          <p:cNvPr id="3" name="内容占位符 2"/>
          <p:cNvSpPr>
            <a:spLocks noGrp="1"/>
          </p:cNvSpPr>
          <p:nvPr>
            <p:ph idx="1"/>
          </p:nvPr>
        </p:nvSpPr>
        <p:spPr/>
        <p:txBody>
          <a:bodyPr/>
          <a:lstStyle/>
          <a:p>
            <a:pPr>
              <a:lnSpc>
                <a:spcPct val="130000"/>
              </a:lnSpc>
            </a:pPr>
            <a:r>
              <a:rPr lang="zh-CN" altLang="en-US"/>
              <a:t>Add minibatch features that classify each example by comparing it to other members of the minibatch (Salimans et al 2016)</a:t>
            </a:r>
          </a:p>
          <a:p>
            <a:pPr>
              <a:lnSpc>
                <a:spcPct val="130000"/>
              </a:lnSpc>
            </a:pPr>
            <a:endParaRPr lang="zh-CN" altLang="en-US"/>
          </a:p>
          <a:p>
            <a:pPr>
              <a:lnSpc>
                <a:spcPct val="130000"/>
              </a:lnSpc>
            </a:pPr>
            <a:r>
              <a:rPr lang="zh-CN" altLang="en-US"/>
              <a:t>Nearest-neighbor style features detect if a minibatch contains samples that are too similar to each other</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Minibatch GAN on CIFAR</a:t>
            </a:r>
          </a:p>
        </p:txBody>
      </p:sp>
      <p:pic>
        <p:nvPicPr>
          <p:cNvPr id="4" name="内容占位符 3"/>
          <p:cNvPicPr>
            <a:picLocks noGrp="1" noChangeAspect="1"/>
          </p:cNvPicPr>
          <p:nvPr>
            <p:ph idx="1"/>
          </p:nvPr>
        </p:nvPicPr>
        <p:blipFill>
          <a:blip r:embed="rId3"/>
          <a:stretch>
            <a:fillRect/>
          </a:stretch>
        </p:blipFill>
        <p:spPr>
          <a:xfrm>
            <a:off x="1024255" y="1252220"/>
            <a:ext cx="4686935" cy="4686935"/>
          </a:xfrm>
          <a:prstGeom prst="rect">
            <a:avLst/>
          </a:prstGeom>
        </p:spPr>
      </p:pic>
      <p:pic>
        <p:nvPicPr>
          <p:cNvPr id="5" name="图片 4"/>
          <p:cNvPicPr>
            <a:picLocks noChangeAspect="1"/>
          </p:cNvPicPr>
          <p:nvPr/>
        </p:nvPicPr>
        <p:blipFill>
          <a:blip r:embed="rId4"/>
          <a:stretch>
            <a:fillRect/>
          </a:stretch>
        </p:blipFill>
        <p:spPr>
          <a:xfrm>
            <a:off x="5969000" y="1252220"/>
            <a:ext cx="4681855" cy="4687570"/>
          </a:xfrm>
          <a:prstGeom prst="rect">
            <a:avLst/>
          </a:prstGeom>
        </p:spPr>
      </p:pic>
      <p:sp>
        <p:nvSpPr>
          <p:cNvPr id="6" name="文本框 5"/>
          <p:cNvSpPr txBox="1"/>
          <p:nvPr/>
        </p:nvSpPr>
        <p:spPr>
          <a:xfrm>
            <a:off x="2220595" y="5939790"/>
            <a:ext cx="2540000" cy="460375"/>
          </a:xfrm>
          <a:prstGeom prst="rect">
            <a:avLst/>
          </a:prstGeom>
          <a:noFill/>
        </p:spPr>
        <p:txBody>
          <a:bodyPr wrap="square" rtlCol="0" anchor="t">
            <a:spAutoFit/>
          </a:bodyPr>
          <a:lstStyle/>
          <a:p>
            <a:r>
              <a:rPr lang="zh-CN" altLang="en-US" sz="2400"/>
              <a:t>Training Data</a:t>
            </a:r>
          </a:p>
        </p:txBody>
      </p:sp>
      <p:sp>
        <p:nvSpPr>
          <p:cNvPr id="7" name="文本框 6"/>
          <p:cNvSpPr txBox="1"/>
          <p:nvPr/>
        </p:nvSpPr>
        <p:spPr>
          <a:xfrm>
            <a:off x="7632065" y="5939790"/>
            <a:ext cx="2540000" cy="460375"/>
          </a:xfrm>
          <a:prstGeom prst="rect">
            <a:avLst/>
          </a:prstGeom>
          <a:noFill/>
        </p:spPr>
        <p:txBody>
          <a:bodyPr wrap="square" rtlCol="0" anchor="t">
            <a:spAutoFit/>
          </a:bodyPr>
          <a:lstStyle/>
          <a:p>
            <a:r>
              <a:rPr lang="zh-CN" altLang="en-US" sz="2400"/>
              <a:t>Samples</a:t>
            </a:r>
          </a:p>
        </p:txBody>
      </p:sp>
      <p:sp>
        <p:nvSpPr>
          <p:cNvPr id="8" name="文本框 7"/>
          <p:cNvSpPr txBox="1"/>
          <p:nvPr/>
        </p:nvSpPr>
        <p:spPr>
          <a:xfrm>
            <a:off x="9349105" y="6400165"/>
            <a:ext cx="2540000" cy="368300"/>
          </a:xfrm>
          <a:prstGeom prst="rect">
            <a:avLst/>
          </a:prstGeom>
          <a:noFill/>
        </p:spPr>
        <p:txBody>
          <a:bodyPr wrap="square" rtlCol="0" anchor="t">
            <a:spAutoFit/>
          </a:bodyPr>
          <a:lstStyle/>
          <a:p>
            <a:r>
              <a:rPr lang="zh-CN" altLang="en-US"/>
              <a:t>Salimans et al 2016</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Minibatch GAN on ImageNet</a:t>
            </a:r>
          </a:p>
        </p:txBody>
      </p:sp>
      <p:pic>
        <p:nvPicPr>
          <p:cNvPr id="4" name="内容占位符 3"/>
          <p:cNvPicPr>
            <a:picLocks noGrp="1" noChangeAspect="1"/>
          </p:cNvPicPr>
          <p:nvPr>
            <p:ph idx="1"/>
          </p:nvPr>
        </p:nvPicPr>
        <p:blipFill>
          <a:blip r:embed="rId2"/>
          <a:stretch>
            <a:fillRect/>
          </a:stretch>
        </p:blipFill>
        <p:spPr>
          <a:xfrm>
            <a:off x="1234440" y="1193165"/>
            <a:ext cx="4668520" cy="4658995"/>
          </a:xfrm>
          <a:prstGeom prst="rect">
            <a:avLst/>
          </a:prstGeom>
        </p:spPr>
      </p:pic>
      <p:pic>
        <p:nvPicPr>
          <p:cNvPr id="5" name="图片 4"/>
          <p:cNvPicPr>
            <a:picLocks noChangeAspect="1"/>
          </p:cNvPicPr>
          <p:nvPr/>
        </p:nvPicPr>
        <p:blipFill>
          <a:blip r:embed="rId3"/>
          <a:stretch>
            <a:fillRect/>
          </a:stretch>
        </p:blipFill>
        <p:spPr>
          <a:xfrm>
            <a:off x="6194425" y="1193165"/>
            <a:ext cx="4664075" cy="4658995"/>
          </a:xfrm>
          <a:prstGeom prst="rect">
            <a:avLst/>
          </a:prstGeom>
        </p:spPr>
      </p:pic>
      <p:sp>
        <p:nvSpPr>
          <p:cNvPr id="6" name="文本框 5"/>
          <p:cNvSpPr txBox="1"/>
          <p:nvPr/>
        </p:nvSpPr>
        <p:spPr>
          <a:xfrm>
            <a:off x="9235440" y="6329680"/>
            <a:ext cx="2540000" cy="368300"/>
          </a:xfrm>
          <a:prstGeom prst="rect">
            <a:avLst/>
          </a:prstGeom>
          <a:noFill/>
        </p:spPr>
        <p:txBody>
          <a:bodyPr wrap="square" rtlCol="0" anchor="t">
            <a:spAutoFit/>
          </a:bodyPr>
          <a:lstStyle/>
          <a:p>
            <a:r>
              <a:rPr lang="zh-CN" altLang="en-US"/>
              <a:t>Salimans et al 2016</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GAN</a:t>
            </a:r>
            <a:r>
              <a:rPr lang="zh-CN" altLang="en-US"/>
              <a:t>背景</a:t>
            </a:r>
          </a:p>
        </p:txBody>
      </p:sp>
      <p:sp>
        <p:nvSpPr>
          <p:cNvPr id="3" name="内容占位符 2"/>
          <p:cNvSpPr>
            <a:spLocks noGrp="1"/>
          </p:cNvSpPr>
          <p:nvPr>
            <p:ph idx="1"/>
          </p:nvPr>
        </p:nvSpPr>
        <p:spPr/>
        <p:txBody>
          <a:bodyPr/>
          <a:lstStyle/>
          <a:p>
            <a:r>
              <a:rPr lang="zh-CN" altLang="en-US" dirty="0"/>
              <a:t>人工智能的热潮</a:t>
            </a:r>
          </a:p>
          <a:p>
            <a:pPr lvl="1"/>
            <a:r>
              <a:rPr lang="zh-CN" altLang="en-US" dirty="0"/>
              <a:t>人工智能分为两个阶段：感知阶段和认知阶段</a:t>
            </a:r>
          </a:p>
          <a:p>
            <a:pPr lvl="1"/>
            <a:r>
              <a:rPr lang="zh-CN" altLang="en-US" dirty="0"/>
              <a:t>都涉及</a:t>
            </a:r>
            <a:r>
              <a:rPr lang="zh-CN" altLang="en-US" b="1" dirty="0">
                <a:solidFill>
                  <a:srgbClr val="FF0000"/>
                </a:solidFill>
              </a:rPr>
              <a:t>理解</a:t>
            </a:r>
            <a:r>
              <a:rPr lang="zh-CN" altLang="en-US" dirty="0"/>
              <a:t>这个环节</a:t>
            </a:r>
          </a:p>
          <a:p>
            <a:pPr lvl="1"/>
            <a:endParaRPr lang="zh-CN" altLang="en-US" dirty="0"/>
          </a:p>
          <a:p>
            <a:pPr lvl="1"/>
            <a:endParaRPr lang="en-US" altLang="zh-CN" dirty="0">
              <a:sym typeface="+mn-ea"/>
            </a:endParaRPr>
          </a:p>
          <a:p>
            <a:pPr lvl="1"/>
            <a:endParaRPr lang="en-US" altLang="zh-CN" dirty="0">
              <a:sym typeface="+mn-ea"/>
            </a:endParaRPr>
          </a:p>
          <a:p>
            <a:pPr lvl="1"/>
            <a:r>
              <a:rPr lang="en-US" altLang="zh-CN" dirty="0" err="1">
                <a:sym typeface="+mn-ea"/>
              </a:rPr>
              <a:t>GAN具有生成数据样本的能力</a:t>
            </a:r>
            <a:r>
              <a:rPr lang="zh-CN" altLang="en-US" dirty="0">
                <a:sym typeface="+mn-ea"/>
              </a:rPr>
              <a:t>。</a:t>
            </a:r>
          </a:p>
          <a:p>
            <a:pPr lvl="2"/>
            <a:r>
              <a:rPr lang="en-US" altLang="zh-CN" dirty="0" err="1">
                <a:sym typeface="+mn-ea"/>
              </a:rPr>
              <a:t>这种能力在一定程度上反映了它对事物的理解</a:t>
            </a:r>
            <a:r>
              <a:rPr lang="zh-CN" altLang="en-US" dirty="0">
                <a:sym typeface="+mn-ea"/>
              </a:rPr>
              <a:t>。</a:t>
            </a:r>
          </a:p>
          <a:p>
            <a:pPr lvl="2"/>
            <a:r>
              <a:rPr lang="en-US" altLang="zh-CN" dirty="0">
                <a:sym typeface="+mn-ea"/>
              </a:rPr>
              <a:t>GAN </a:t>
            </a:r>
            <a:r>
              <a:rPr lang="en-US" altLang="zh-CN" dirty="0" err="1">
                <a:sym typeface="+mn-ea"/>
              </a:rPr>
              <a:t>有望加深人工智能的理解层面的研究</a:t>
            </a:r>
            <a:r>
              <a:rPr lang="zh-CN" altLang="en-US" dirty="0">
                <a:sym typeface="+mn-ea"/>
              </a:rPr>
              <a:t>。</a:t>
            </a:r>
          </a:p>
        </p:txBody>
      </p:sp>
      <p:sp>
        <p:nvSpPr>
          <p:cNvPr id="5" name="文本框 4"/>
          <p:cNvSpPr txBox="1"/>
          <p:nvPr/>
        </p:nvSpPr>
        <p:spPr>
          <a:xfrm>
            <a:off x="1077595" y="3021965"/>
            <a:ext cx="10833735" cy="953135"/>
          </a:xfrm>
          <a:prstGeom prst="rect">
            <a:avLst/>
          </a:prstGeom>
          <a:noFill/>
        </p:spPr>
        <p:txBody>
          <a:bodyPr wrap="none" rtlCol="0">
            <a:spAutoFit/>
          </a:bodyPr>
          <a:lstStyle/>
          <a:p>
            <a:pPr algn="l"/>
            <a:r>
              <a:rPr lang="zh-CN" altLang="en-US" sz="2800">
                <a:sym typeface="+mn-ea"/>
              </a:rPr>
              <a:t>“What I cannot create, I do not understand. (不可造者, 未能知也.)”   </a:t>
            </a:r>
          </a:p>
          <a:p>
            <a:pPr algn="l"/>
            <a:r>
              <a:rPr lang="zh-CN" altLang="en-US" sz="2800">
                <a:sym typeface="+mn-ea"/>
              </a:rPr>
              <a:t>                                                                          </a:t>
            </a:r>
            <a:r>
              <a:rPr lang="en-US" altLang="zh-CN" sz="2800">
                <a:sym typeface="+mn-ea"/>
              </a:rPr>
              <a:t>—— </a:t>
            </a:r>
            <a:r>
              <a:rPr lang="zh-CN" altLang="en-US" sz="2800">
                <a:sym typeface="+mn-ea"/>
              </a:rPr>
              <a:t>Feynman</a:t>
            </a:r>
            <a:endParaRPr lang="zh-CN" altLang="en-US" sz="2800"/>
          </a:p>
        </p:txBody>
      </p:sp>
      <mc:AlternateContent xmlns:mc="http://schemas.openxmlformats.org/markup-compatibility/2006">
        <mc:Choice xmlns:p14="http://schemas.microsoft.com/office/powerpoint/2010/main" Requires="p14">
          <p:contentPart p14:bwMode="auto" r:id="rId3">
            <p14:nvContentPartPr>
              <p14:cNvPr id="4" name="墨迹 3">
                <a:extLst>
                  <a:ext uri="{FF2B5EF4-FFF2-40B4-BE49-F238E27FC236}">
                    <a16:creationId xmlns:a16="http://schemas.microsoft.com/office/drawing/2014/main" id="{8056CBBD-E62F-404F-9078-5BCFD9225C82}"/>
                  </a:ext>
                </a:extLst>
              </p14:cNvPr>
              <p14:cNvContentPartPr/>
              <p14:nvPr/>
            </p14:nvContentPartPr>
            <p14:xfrm>
              <a:off x="6214364" y="4609455"/>
              <a:ext cx="1605240" cy="466920"/>
            </p14:xfrm>
          </p:contentPart>
        </mc:Choice>
        <mc:Fallback>
          <p:pic>
            <p:nvPicPr>
              <p:cNvPr id="4" name="墨迹 3">
                <a:extLst>
                  <a:ext uri="{FF2B5EF4-FFF2-40B4-BE49-F238E27FC236}">
                    <a16:creationId xmlns:a16="http://schemas.microsoft.com/office/drawing/2014/main" id="{8056CBBD-E62F-404F-9078-5BCFD9225C82}"/>
                  </a:ext>
                </a:extLst>
              </p:cNvPr>
              <p:cNvPicPr/>
              <p:nvPr/>
            </p:nvPicPr>
            <p:blipFill>
              <a:blip r:embed="rId4"/>
              <a:stretch>
                <a:fillRect/>
              </a:stretch>
            </p:blipFill>
            <p:spPr>
              <a:xfrm>
                <a:off x="6205364" y="4600455"/>
                <a:ext cx="1622880" cy="484560"/>
              </a:xfrm>
              <a:prstGeom prst="rect">
                <a:avLst/>
              </a:prstGeom>
            </p:spPr>
          </p:pic>
        </mc:Fallback>
      </mc:AlternateContent>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Cherry-Picked Results</a:t>
            </a:r>
          </a:p>
        </p:txBody>
      </p:sp>
      <p:pic>
        <p:nvPicPr>
          <p:cNvPr id="4" name="内容占位符 3"/>
          <p:cNvPicPr>
            <a:picLocks noGrp="1" noChangeAspect="1"/>
          </p:cNvPicPr>
          <p:nvPr>
            <p:ph idx="1"/>
          </p:nvPr>
        </p:nvPicPr>
        <p:blipFill>
          <a:blip r:embed="rId3"/>
          <a:stretch>
            <a:fillRect/>
          </a:stretch>
        </p:blipFill>
        <p:spPr>
          <a:xfrm>
            <a:off x="2228215" y="1257300"/>
            <a:ext cx="8936990" cy="539496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Problems with Counting</a:t>
            </a:r>
          </a:p>
        </p:txBody>
      </p:sp>
      <p:pic>
        <p:nvPicPr>
          <p:cNvPr id="4" name="内容占位符 3"/>
          <p:cNvPicPr>
            <a:picLocks noGrp="1" noChangeAspect="1"/>
          </p:cNvPicPr>
          <p:nvPr>
            <p:ph idx="1"/>
          </p:nvPr>
        </p:nvPicPr>
        <p:blipFill>
          <a:blip r:embed="rId3"/>
          <a:stretch>
            <a:fillRect/>
          </a:stretch>
        </p:blipFill>
        <p:spPr>
          <a:xfrm>
            <a:off x="2036445" y="1296035"/>
            <a:ext cx="8891905" cy="512953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Problems with Global Structure</a:t>
            </a:r>
          </a:p>
        </p:txBody>
      </p:sp>
      <p:pic>
        <p:nvPicPr>
          <p:cNvPr id="4" name="内容占位符 3"/>
          <p:cNvPicPr>
            <a:picLocks noGrp="1" noChangeAspect="1"/>
          </p:cNvPicPr>
          <p:nvPr>
            <p:ph idx="1"/>
          </p:nvPr>
        </p:nvPicPr>
        <p:blipFill>
          <a:blip r:embed="rId3"/>
          <a:stretch>
            <a:fillRect/>
          </a:stretch>
        </p:blipFill>
        <p:spPr>
          <a:xfrm>
            <a:off x="1777365" y="1247140"/>
            <a:ext cx="9311640" cy="542163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Unrolled GANs</a:t>
            </a:r>
          </a:p>
        </p:txBody>
      </p:sp>
      <p:sp>
        <p:nvSpPr>
          <p:cNvPr id="3" name="内容占位符 2"/>
          <p:cNvSpPr>
            <a:spLocks noGrp="1"/>
          </p:cNvSpPr>
          <p:nvPr>
            <p:ph idx="1"/>
          </p:nvPr>
        </p:nvSpPr>
        <p:spPr/>
        <p:txBody>
          <a:bodyPr/>
          <a:lstStyle/>
          <a:p>
            <a:r>
              <a:rPr lang="zh-CN" altLang="en-US"/>
              <a:t>Backprop through k updates of the discriminator to prevent mode collapse:</a:t>
            </a:r>
          </a:p>
        </p:txBody>
      </p:sp>
      <p:pic>
        <p:nvPicPr>
          <p:cNvPr id="5" name="图片 4"/>
          <p:cNvPicPr>
            <a:picLocks noChangeAspect="1"/>
          </p:cNvPicPr>
          <p:nvPr/>
        </p:nvPicPr>
        <p:blipFill>
          <a:blip r:embed="rId3"/>
          <a:stretch>
            <a:fillRect/>
          </a:stretch>
        </p:blipFill>
        <p:spPr>
          <a:xfrm>
            <a:off x="406400" y="3117215"/>
            <a:ext cx="11637645" cy="1845945"/>
          </a:xfrm>
          <a:prstGeom prst="rect">
            <a:avLst/>
          </a:prstGeom>
        </p:spPr>
      </p:pic>
      <p:sp>
        <p:nvSpPr>
          <p:cNvPr id="6" name="文本框 5"/>
          <p:cNvSpPr txBox="1"/>
          <p:nvPr/>
        </p:nvSpPr>
        <p:spPr>
          <a:xfrm>
            <a:off x="8990965" y="5824220"/>
            <a:ext cx="2540000" cy="368300"/>
          </a:xfrm>
          <a:prstGeom prst="rect">
            <a:avLst/>
          </a:prstGeom>
          <a:noFill/>
        </p:spPr>
        <p:txBody>
          <a:bodyPr wrap="square" rtlCol="0" anchor="t">
            <a:spAutoFit/>
          </a:bodyPr>
          <a:lstStyle/>
          <a:p>
            <a:r>
              <a:rPr lang="zh-CN" altLang="en-US"/>
              <a:t>Metz et al 2016</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评估</a:t>
            </a:r>
          </a:p>
        </p:txBody>
      </p:sp>
      <p:sp>
        <p:nvSpPr>
          <p:cNvPr id="3" name="内容占位符 2"/>
          <p:cNvSpPr>
            <a:spLocks noGrp="1"/>
          </p:cNvSpPr>
          <p:nvPr>
            <p:ph idx="1"/>
          </p:nvPr>
        </p:nvSpPr>
        <p:spPr/>
        <p:txBody>
          <a:bodyPr/>
          <a:lstStyle/>
          <a:p>
            <a:pPr>
              <a:lnSpc>
                <a:spcPct val="110000"/>
              </a:lnSpc>
            </a:pPr>
            <a:r>
              <a:rPr lang="zh-CN" altLang="en-US"/>
              <a:t>There is not any single compelling way to evaluate a generative model</a:t>
            </a:r>
          </a:p>
          <a:p>
            <a:pPr lvl="1">
              <a:lnSpc>
                <a:spcPct val="110000"/>
              </a:lnSpc>
            </a:pPr>
            <a:r>
              <a:rPr lang="zh-CN" altLang="en-US"/>
              <a:t>Models with good likelihood can produce bad samples</a:t>
            </a:r>
          </a:p>
          <a:p>
            <a:pPr lvl="1">
              <a:lnSpc>
                <a:spcPct val="110000"/>
              </a:lnSpc>
            </a:pPr>
            <a:r>
              <a:rPr lang="zh-CN" altLang="en-US"/>
              <a:t>Models with good samples can have bad likelihood</a:t>
            </a:r>
          </a:p>
          <a:p>
            <a:pPr lvl="1">
              <a:lnSpc>
                <a:spcPct val="110000"/>
              </a:lnSpc>
            </a:pPr>
            <a:r>
              <a:rPr lang="zh-CN" altLang="en-US"/>
              <a:t>There is not a good way to quantify how good samples are</a:t>
            </a:r>
          </a:p>
          <a:p>
            <a:pPr>
              <a:lnSpc>
                <a:spcPct val="110000"/>
              </a:lnSpc>
            </a:pPr>
            <a:r>
              <a:rPr lang="zh-CN" altLang="en-US"/>
              <a:t>For GANs, it is also hard to even estimate the likelihood</a:t>
            </a:r>
          </a:p>
          <a:p>
            <a:pPr>
              <a:lnSpc>
                <a:spcPct val="110000"/>
              </a:lnSpc>
            </a:pPr>
            <a:endParaRPr lang="zh-CN" altLang="en-US"/>
          </a:p>
        </p:txBody>
      </p:sp>
      <p:sp>
        <p:nvSpPr>
          <p:cNvPr id="4" name="文本框 3"/>
          <p:cNvSpPr txBox="1"/>
          <p:nvPr/>
        </p:nvSpPr>
        <p:spPr>
          <a:xfrm>
            <a:off x="4713605" y="5459095"/>
            <a:ext cx="6903085" cy="829945"/>
          </a:xfrm>
          <a:prstGeom prst="rect">
            <a:avLst/>
          </a:prstGeom>
          <a:noFill/>
        </p:spPr>
        <p:txBody>
          <a:bodyPr wrap="square" rtlCol="0" anchor="t">
            <a:spAutoFit/>
          </a:bodyPr>
          <a:lstStyle/>
          <a:p>
            <a:r>
              <a:rPr lang="zh-CN" altLang="en-US" sz="2400">
                <a:sym typeface="+mn-ea"/>
              </a:rPr>
              <a:t>“A note on the evaluation of generative models,” Theis et al 2015, for a good overview</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离散输出</a:t>
            </a:r>
          </a:p>
        </p:txBody>
      </p:sp>
      <p:sp>
        <p:nvSpPr>
          <p:cNvPr id="3" name="内容占位符 2"/>
          <p:cNvSpPr>
            <a:spLocks noGrp="1"/>
          </p:cNvSpPr>
          <p:nvPr>
            <p:ph idx="1"/>
          </p:nvPr>
        </p:nvSpPr>
        <p:spPr/>
        <p:txBody>
          <a:bodyPr/>
          <a:lstStyle/>
          <a:p>
            <a:pPr>
              <a:lnSpc>
                <a:spcPct val="110000"/>
              </a:lnSpc>
            </a:pPr>
            <a:r>
              <a:rPr lang="zh-CN" altLang="en-US" b="1" i="1"/>
              <a:t>G</a:t>
            </a:r>
            <a:r>
              <a:rPr lang="zh-CN" altLang="en-US"/>
              <a:t> must be differentiable</a:t>
            </a:r>
          </a:p>
          <a:p>
            <a:pPr>
              <a:lnSpc>
                <a:spcPct val="110000"/>
              </a:lnSpc>
            </a:pPr>
            <a:r>
              <a:rPr lang="zh-CN" altLang="en-US"/>
              <a:t>Cannot be differentiable if output is discrete</a:t>
            </a:r>
          </a:p>
          <a:p>
            <a:pPr>
              <a:lnSpc>
                <a:spcPct val="110000"/>
              </a:lnSpc>
            </a:pPr>
            <a:r>
              <a:rPr lang="zh-CN" altLang="en-US"/>
              <a:t>Possible workarounds:</a:t>
            </a:r>
          </a:p>
          <a:p>
            <a:pPr lvl="1">
              <a:lnSpc>
                <a:spcPct val="110000"/>
              </a:lnSpc>
            </a:pPr>
            <a:r>
              <a:rPr lang="zh-CN" altLang="en-US"/>
              <a:t>REINFORCE (Williams 1992)</a:t>
            </a:r>
          </a:p>
          <a:p>
            <a:pPr lvl="1">
              <a:lnSpc>
                <a:spcPct val="110000"/>
              </a:lnSpc>
            </a:pPr>
            <a:r>
              <a:rPr lang="zh-CN" altLang="en-US"/>
              <a:t>Concrete distribution (Maddison et al 2016) or Gumbelsoftmax (Jang et al 2016)</a:t>
            </a:r>
          </a:p>
          <a:p>
            <a:pPr lvl="1">
              <a:lnSpc>
                <a:spcPct val="110000"/>
              </a:lnSpc>
            </a:pPr>
            <a:r>
              <a:rPr lang="zh-CN" altLang="en-US"/>
              <a:t>Learn distribution over continuous embeddings, decode to discrete</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GAN 的衍生模型</a:t>
            </a:r>
          </a:p>
        </p:txBody>
      </p:sp>
      <p:pic>
        <p:nvPicPr>
          <p:cNvPr id="5" name="图片 4"/>
          <p:cNvPicPr>
            <a:picLocks noChangeAspect="1"/>
          </p:cNvPicPr>
          <p:nvPr/>
        </p:nvPicPr>
        <p:blipFill>
          <a:blip r:embed="rId3"/>
          <a:stretch>
            <a:fillRect/>
          </a:stretch>
        </p:blipFill>
        <p:spPr>
          <a:xfrm>
            <a:off x="2390775" y="1116965"/>
            <a:ext cx="8253730" cy="5598160"/>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sym typeface="+mn-ea"/>
              </a:rPr>
              <a:t>GAN 的衍生模型</a:t>
            </a:r>
            <a:endParaRPr lang="zh-CN" altLang="en-US"/>
          </a:p>
        </p:txBody>
      </p:sp>
      <p:pic>
        <p:nvPicPr>
          <p:cNvPr id="4" name="内容占位符 3"/>
          <p:cNvPicPr>
            <a:picLocks noGrp="1" noChangeAspect="1"/>
          </p:cNvPicPr>
          <p:nvPr>
            <p:ph idx="1"/>
          </p:nvPr>
        </p:nvPicPr>
        <p:blipFill>
          <a:blip r:embed="rId3"/>
          <a:stretch>
            <a:fillRect/>
          </a:stretch>
        </p:blipFill>
        <p:spPr>
          <a:xfrm>
            <a:off x="2313940" y="1358900"/>
            <a:ext cx="8778240" cy="5309870"/>
          </a:xfrm>
          <a:prstGeom prst="rect">
            <a:avLst/>
          </a:prstGeom>
          <a:noFill/>
          <a:ln w="9525">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GAN 的优点</a:t>
            </a:r>
          </a:p>
        </p:txBody>
      </p:sp>
      <p:sp>
        <p:nvSpPr>
          <p:cNvPr id="3" name="内容占位符 2"/>
          <p:cNvSpPr>
            <a:spLocks noGrp="1"/>
          </p:cNvSpPr>
          <p:nvPr>
            <p:ph idx="1"/>
          </p:nvPr>
        </p:nvSpPr>
        <p:spPr>
          <a:xfrm>
            <a:off x="406400" y="1353185"/>
            <a:ext cx="11379200" cy="4729163"/>
          </a:xfrm>
        </p:spPr>
        <p:txBody>
          <a:bodyPr/>
          <a:lstStyle/>
          <a:p>
            <a:pPr>
              <a:lnSpc>
                <a:spcPct val="120000"/>
              </a:lnSpc>
            </a:pPr>
            <a:r>
              <a:rPr lang="zh-CN" altLang="en-US" sz="2400"/>
              <a:t>GAN 作为一种生成式方法, 有效解决了可建立自然性解释的数据的生成难题. </a:t>
            </a:r>
          </a:p>
          <a:p>
            <a:pPr lvl="1">
              <a:lnSpc>
                <a:spcPct val="120000"/>
              </a:lnSpc>
            </a:pPr>
            <a:r>
              <a:rPr lang="zh-CN" altLang="en-US" sz="2000"/>
              <a:t>尤其对于生成高维数据,采用的神经网络结构不限制生成维度, 大大拓宽了生成数据样本的范围. </a:t>
            </a:r>
          </a:p>
          <a:p>
            <a:pPr lvl="1">
              <a:lnSpc>
                <a:spcPct val="120000"/>
              </a:lnSpc>
            </a:pPr>
            <a:r>
              <a:rPr lang="zh-CN" altLang="en-US" sz="1800"/>
              <a:t>采用的神经网络结构能够整合各类损失函数, 增加了设计的自由度. </a:t>
            </a:r>
          </a:p>
          <a:p>
            <a:pPr lvl="0">
              <a:lnSpc>
                <a:spcPct val="120000"/>
              </a:lnSpc>
            </a:pPr>
            <a:r>
              <a:rPr lang="zh-CN" altLang="en-US" sz="2400"/>
              <a:t>GAN的训练过程创新性地将两个神经网络的对抗作为训练准则并且可以使用反向传播进行训练</a:t>
            </a:r>
          </a:p>
          <a:p>
            <a:pPr lvl="1">
              <a:lnSpc>
                <a:spcPct val="120000"/>
              </a:lnSpc>
            </a:pPr>
            <a:r>
              <a:rPr lang="zh-CN" altLang="en-US" sz="2000"/>
              <a:t>训练过程不需要效率较低的马尔科夫链方法, 也不需要做各 种近似推理, 没有复杂的变分下界, 大大改善了生成式模型的训练难度和训练效率. </a:t>
            </a:r>
          </a:p>
          <a:p>
            <a:pPr lvl="1">
              <a:lnSpc>
                <a:spcPct val="120000"/>
              </a:lnSpc>
            </a:pPr>
            <a:r>
              <a:rPr lang="zh-CN" altLang="en-US" sz="2000"/>
              <a:t>GAN 的生成过程不需要繁琐的采样序列, 可以直接进行新样本的采样和推断, 提高了新样本的生成效率. </a:t>
            </a:r>
          </a:p>
          <a:p>
            <a:pPr lvl="1">
              <a:lnSpc>
                <a:spcPct val="120000"/>
              </a:lnSpc>
            </a:pPr>
            <a:r>
              <a:rPr lang="zh-CN" altLang="en-US" sz="2000"/>
              <a:t>对抗训练方法摒 弃了直接对真实数据的复制或平均, 增加了生成样本的多样性. </a:t>
            </a:r>
          </a:p>
          <a:p>
            <a:pPr lvl="1">
              <a:lnSpc>
                <a:spcPct val="120000"/>
              </a:lnSpc>
            </a:pPr>
            <a:r>
              <a:rPr lang="zh-CN" altLang="en-US" sz="2000"/>
              <a:t>GAN 在生成样本的实践中, 生成的样 本易于人类理解.</a:t>
            </a:r>
          </a:p>
          <a:p>
            <a:pPr lvl="0">
              <a:lnSpc>
                <a:spcPct val="120000"/>
              </a:lnSpc>
            </a:pPr>
            <a:r>
              <a:rPr lang="zh-CN" altLang="en-US" sz="2400">
                <a:sym typeface="+mn-ea"/>
              </a:rPr>
              <a:t>GAN 除了对生成式模型的贡献, 对于半监督学习也有启发. </a:t>
            </a:r>
            <a:r>
              <a:rPr lang="zh-CN" altLang="en-US" sz="2400"/>
              <a:t> </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小结</a:t>
            </a:r>
          </a:p>
        </p:txBody>
      </p:sp>
      <p:sp>
        <p:nvSpPr>
          <p:cNvPr id="3" name="内容占位符 2"/>
          <p:cNvSpPr>
            <a:spLocks noGrp="1"/>
          </p:cNvSpPr>
          <p:nvPr>
            <p:ph idx="1"/>
          </p:nvPr>
        </p:nvSpPr>
        <p:spPr/>
        <p:txBody>
          <a:bodyPr/>
          <a:lstStyle/>
          <a:p>
            <a:r>
              <a:rPr lang="zh-CN" altLang="en-US"/>
              <a:t>GAN 的基本思想源自博弈论的二人零和博弈</a:t>
            </a:r>
          </a:p>
          <a:p>
            <a:r>
              <a:rPr lang="zh-CN" altLang="en-US"/>
              <a:t>GAN 作为一种生成式 模型, 不直接估计数据样本的分布, 而是通过模型学习来估测其潜在分布并生成同分布的新样本.</a:t>
            </a:r>
          </a:p>
          <a:p>
            <a:pPr lvl="1"/>
            <a:r>
              <a:rPr lang="zh-CN" altLang="en-US"/>
              <a:t>这种从潜在分布生成 “无限” 新样本的能力, 在图像和视觉计算、语音和语言处理、信息安全等领域具有重大的应用价值. </a:t>
            </a:r>
          </a:p>
          <a:p>
            <a:pPr lvl="1"/>
            <a:endParaRPr lang="zh-CN" altLang="en-US"/>
          </a:p>
          <a:p>
            <a:pPr lvl="0"/>
            <a:r>
              <a:rPr lang="en-US" altLang="zh-CN">
                <a:sym typeface="+mn-ea"/>
              </a:rPr>
              <a:t>GAN</a:t>
            </a:r>
            <a:r>
              <a:rPr lang="zh-CN" altLang="en-US">
                <a:sym typeface="+mn-ea"/>
              </a:rPr>
              <a:t>的理论与实现模型</a:t>
            </a:r>
            <a:endParaRPr lang="zh-CN" altLang="en-US" sz="3200">
              <a:sym typeface="+mn-ea"/>
            </a:endParaRPr>
          </a:p>
          <a:p>
            <a:pPr lvl="0"/>
            <a:r>
              <a:rPr lang="zh-CN" altLang="en-US">
                <a:sym typeface="+mn-ea"/>
              </a:rPr>
              <a:t>实战技巧</a:t>
            </a:r>
            <a:endParaRPr lang="zh-CN" altLang="en-US"/>
          </a:p>
          <a:p>
            <a:pPr lvl="0"/>
            <a:r>
              <a:rPr lang="zh-CN" altLang="en-US">
                <a:sym typeface="+mn-ea"/>
              </a:rPr>
              <a:t>存在的问题</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GAN</a:t>
            </a:r>
            <a:r>
              <a:rPr lang="zh-CN" altLang="en-US"/>
              <a:t>背景</a:t>
            </a:r>
          </a:p>
        </p:txBody>
      </p:sp>
      <p:sp>
        <p:nvSpPr>
          <p:cNvPr id="3" name="内容占位符 2"/>
          <p:cNvSpPr>
            <a:spLocks noGrp="1"/>
          </p:cNvSpPr>
          <p:nvPr>
            <p:ph idx="1"/>
          </p:nvPr>
        </p:nvSpPr>
        <p:spPr/>
        <p:txBody>
          <a:bodyPr/>
          <a:lstStyle/>
          <a:p>
            <a:r>
              <a:rPr lang="zh-CN" altLang="en-US"/>
              <a:t>生成式模型的积累</a:t>
            </a:r>
          </a:p>
          <a:p>
            <a:pPr lvl="1"/>
            <a:r>
              <a:rPr lang="zh-CN" altLang="en-US"/>
              <a:t>密度估计</a:t>
            </a:r>
          </a:p>
          <a:p>
            <a:pPr lvl="1"/>
            <a:endParaRPr lang="zh-CN" altLang="en-US"/>
          </a:p>
          <a:p>
            <a:pPr lvl="1"/>
            <a:endParaRPr lang="zh-CN" altLang="en-US"/>
          </a:p>
          <a:p>
            <a:pPr lvl="1"/>
            <a:endParaRPr lang="zh-CN" altLang="en-US"/>
          </a:p>
          <a:p>
            <a:pPr lvl="1"/>
            <a:r>
              <a:rPr lang="zh-CN" altLang="en-US"/>
              <a:t>样本生成</a:t>
            </a:r>
          </a:p>
        </p:txBody>
      </p:sp>
      <p:pic>
        <p:nvPicPr>
          <p:cNvPr id="4" name="图片 3"/>
          <p:cNvPicPr>
            <a:picLocks noChangeAspect="1"/>
          </p:cNvPicPr>
          <p:nvPr/>
        </p:nvPicPr>
        <p:blipFill>
          <a:blip r:embed="rId3"/>
          <a:stretch>
            <a:fillRect/>
          </a:stretch>
        </p:blipFill>
        <p:spPr>
          <a:xfrm>
            <a:off x="2948940" y="2239010"/>
            <a:ext cx="8025130" cy="1481455"/>
          </a:xfrm>
          <a:prstGeom prst="rect">
            <a:avLst/>
          </a:prstGeom>
        </p:spPr>
      </p:pic>
      <p:pic>
        <p:nvPicPr>
          <p:cNvPr id="5" name="图片 4"/>
          <p:cNvPicPr>
            <a:picLocks noChangeAspect="1"/>
          </p:cNvPicPr>
          <p:nvPr/>
        </p:nvPicPr>
        <p:blipFill>
          <a:blip r:embed="rId4"/>
          <a:stretch>
            <a:fillRect/>
          </a:stretch>
        </p:blipFill>
        <p:spPr>
          <a:xfrm>
            <a:off x="2948940" y="4096385"/>
            <a:ext cx="8184515" cy="2759075"/>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标题 116737"/>
          <p:cNvSpPr>
            <a:spLocks noGrp="1"/>
          </p:cNvSpPr>
          <p:nvPr>
            <p:ph type="ctrTitle"/>
          </p:nvPr>
        </p:nvSpPr>
        <p:spPr>
          <a:xfrm>
            <a:off x="914400" y="2130425"/>
            <a:ext cx="10363200" cy="1470025"/>
          </a:xfrm>
        </p:spPr>
        <p:txBody>
          <a:bodyPr wrap="square" lIns="91436" tIns="45718" rIns="91436" bIns="45718" anchor="ctr"/>
          <a:lstStyle/>
          <a:p>
            <a:pPr defTabSz="0">
              <a:buNone/>
            </a:pPr>
            <a:r>
              <a:rPr lang="zh-CN" altLang="en-US" sz="4400" kern="1200" dirty="0">
                <a:latin typeface="Calibri" panose="020F0502020204030204" pitchFamily="2" charset="0"/>
                <a:ea typeface="+mj-ea"/>
                <a:cs typeface="+mj-cs"/>
                <a:sym typeface="Arial" panose="020B0604020202020204" pitchFamily="34" charset="0"/>
              </a:rPr>
              <a:t>Thanks！</a:t>
            </a:r>
            <a:endParaRPr lang="zh-CN" altLang="en-US" sz="4400" kern="1200" dirty="0">
              <a:latin typeface="Calibri" panose="020F0502020204030204" pitchFamily="2" charset="0"/>
              <a:ea typeface="Arial" panose="020B0604020202020204" pitchFamily="34" charset="0"/>
              <a:cs typeface="+mj-cs"/>
              <a:sym typeface="Arial" panose="020B0604020202020204" pitchFamily="34" charset="0"/>
            </a:endParaRPr>
          </a:p>
        </p:txBody>
      </p:sp>
      <p:sp>
        <p:nvSpPr>
          <p:cNvPr id="40962" name="副标题 116738"/>
          <p:cNvSpPr>
            <a:spLocks noGrp="1"/>
          </p:cNvSpPr>
          <p:nvPr>
            <p:ph type="subTitle" idx="1"/>
          </p:nvPr>
        </p:nvSpPr>
        <p:spPr>
          <a:xfrm>
            <a:off x="1828800" y="3886200"/>
            <a:ext cx="8534400" cy="1752600"/>
          </a:xfrm>
        </p:spPr>
        <p:txBody>
          <a:bodyPr wrap="square" lIns="91436" tIns="45718" rIns="91436" bIns="45718" anchor="t"/>
          <a:lstStyle/>
          <a:p>
            <a:pPr marL="342900" indent="-342900" algn="l" defTabSz="0"/>
            <a:endParaRPr lang="zh-CN" altLang="en-US" sz="3200" kern="1200">
              <a:latin typeface="Calibri" panose="020F0502020204030204" pitchFamily="2" charset="0"/>
              <a:ea typeface="Arial" panose="020B0604020202020204" pitchFamily="34" charset="0"/>
              <a:cs typeface="+mn-cs"/>
              <a:sym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生成模型</a:t>
            </a:r>
          </a:p>
        </p:txBody>
      </p:sp>
      <p:sp>
        <p:nvSpPr>
          <p:cNvPr id="3" name="内容占位符 2"/>
          <p:cNvSpPr>
            <a:spLocks noGrp="1"/>
          </p:cNvSpPr>
          <p:nvPr>
            <p:ph idx="1"/>
          </p:nvPr>
        </p:nvSpPr>
        <p:spPr/>
        <p:txBody>
          <a:bodyPr/>
          <a:lstStyle/>
          <a:p>
            <a:r>
              <a:rPr lang="zh-CN" altLang="en-US"/>
              <a:t>Maximum Likelihood</a:t>
            </a:r>
          </a:p>
        </p:txBody>
      </p:sp>
      <p:pic>
        <p:nvPicPr>
          <p:cNvPr id="4" name="图片 3"/>
          <p:cNvPicPr>
            <a:picLocks noChangeAspect="1"/>
          </p:cNvPicPr>
          <p:nvPr/>
        </p:nvPicPr>
        <p:blipFill>
          <a:blip r:embed="rId3"/>
          <a:stretch>
            <a:fillRect/>
          </a:stretch>
        </p:blipFill>
        <p:spPr>
          <a:xfrm>
            <a:off x="3006725" y="2071370"/>
            <a:ext cx="6859270" cy="45504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Taxonomy of Generative Models</a:t>
            </a:r>
          </a:p>
        </p:txBody>
      </p:sp>
      <p:pic>
        <p:nvPicPr>
          <p:cNvPr id="4" name="内容占位符 3"/>
          <p:cNvPicPr>
            <a:picLocks noGrp="1" noChangeAspect="1"/>
          </p:cNvPicPr>
          <p:nvPr>
            <p:ph idx="1"/>
          </p:nvPr>
        </p:nvPicPr>
        <p:blipFill>
          <a:blip r:embed="rId3"/>
          <a:stretch>
            <a:fillRect/>
          </a:stretch>
        </p:blipFill>
        <p:spPr>
          <a:xfrm>
            <a:off x="1879600" y="1117600"/>
            <a:ext cx="8867775" cy="56686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GANs</a:t>
            </a:r>
          </a:p>
        </p:txBody>
      </p:sp>
      <p:sp>
        <p:nvSpPr>
          <p:cNvPr id="3" name="内容占位符 2"/>
          <p:cNvSpPr>
            <a:spLocks noGrp="1"/>
          </p:cNvSpPr>
          <p:nvPr>
            <p:ph idx="1"/>
          </p:nvPr>
        </p:nvSpPr>
        <p:spPr/>
        <p:txBody>
          <a:bodyPr/>
          <a:lstStyle/>
          <a:p>
            <a:pPr>
              <a:lnSpc>
                <a:spcPct val="140000"/>
              </a:lnSpc>
            </a:pPr>
            <a:r>
              <a:rPr lang="zh-CN" altLang="en-US"/>
              <a:t>使用了 latent code</a:t>
            </a:r>
          </a:p>
          <a:p>
            <a:pPr>
              <a:lnSpc>
                <a:spcPct val="140000"/>
              </a:lnSpc>
            </a:pPr>
            <a:r>
              <a:rPr lang="zh-CN" altLang="en-US">
                <a:sym typeface="+mn-ea"/>
              </a:rPr>
              <a:t>数据会逐渐统一</a:t>
            </a:r>
            <a:r>
              <a:rPr lang="zh-CN" altLang="en-US"/>
              <a:t> (unlike variational methods)</a:t>
            </a:r>
          </a:p>
          <a:p>
            <a:pPr>
              <a:lnSpc>
                <a:spcPct val="140000"/>
              </a:lnSpc>
            </a:pPr>
            <a:r>
              <a:rPr lang="zh-CN" altLang="en-US">
                <a:sym typeface="+mn-ea"/>
              </a:rPr>
              <a:t>不需要马尔可夫链</a:t>
            </a:r>
          </a:p>
          <a:p>
            <a:pPr>
              <a:lnSpc>
                <a:spcPct val="140000"/>
              </a:lnSpc>
            </a:pPr>
            <a:r>
              <a:rPr lang="zh-CN" altLang="en-US">
                <a:sym typeface="+mn-ea"/>
              </a:rPr>
              <a:t>被认为可以生成最好的样本</a:t>
            </a:r>
            <a:endParaRPr lang="zh-CN" altLang="en-US"/>
          </a:p>
          <a:p>
            <a:pPr lvl="1">
              <a:lnSpc>
                <a:spcPct val="140000"/>
              </a:lnSpc>
            </a:pPr>
            <a:r>
              <a:rPr lang="zh-CN" altLang="en-US"/>
              <a:t>No good way to quantify this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标题 19457"/>
          <p:cNvSpPr>
            <a:spLocks noGrp="1"/>
          </p:cNvSpPr>
          <p:nvPr>
            <p:ph type="ctrTitle"/>
          </p:nvPr>
        </p:nvSpPr>
        <p:spPr>
          <a:xfrm>
            <a:off x="914400" y="2130425"/>
            <a:ext cx="10363200" cy="1470025"/>
          </a:xfrm>
        </p:spPr>
        <p:txBody>
          <a:bodyPr vert="horz" wrap="square" lIns="91436" tIns="45718" rIns="91436" bIns="45718" anchor="ctr"/>
          <a:lstStyle/>
          <a:p>
            <a:pPr>
              <a:buSzPct val="25000"/>
            </a:pPr>
            <a:r>
              <a:rPr lang="en-US" altLang="zh-CN" sz="4400">
                <a:sym typeface="+mn-ea"/>
              </a:rPr>
              <a:t>GAN</a:t>
            </a:r>
            <a:r>
              <a:rPr lang="zh-CN" altLang="en-US" sz="4400">
                <a:sym typeface="+mn-ea"/>
              </a:rPr>
              <a:t>的理论与实现模型</a:t>
            </a:r>
            <a:r>
              <a:rPr lang="zh-CN" altLang="en-US" sz="4400" kern="1200" dirty="0">
                <a:latin typeface="Calibri" panose="020F0502020204030204" pitchFamily="2" charset="0"/>
                <a:ea typeface="宋体" panose="02010600030101010101" pitchFamily="2" charset="-122"/>
                <a:sym typeface="Arial" panose="020B0604020202020204" pitchFamily="34" charset="0"/>
              </a:rPr>
              <a:t>             </a:t>
            </a:r>
            <a:endParaRPr lang="zh-CN" altLang="en-US" sz="3600" kern="1200" dirty="0">
              <a:latin typeface="Calibri" panose="020F0502020204030204" pitchFamily="2" charset="0"/>
              <a:ea typeface="Arial" panose="020B0604020202020204" pitchFamily="34" charset="0"/>
              <a:sym typeface="Arial" panose="020B0604020202020204" pitchFamily="34" charset="0"/>
            </a:endParaRPr>
          </a:p>
        </p:txBody>
      </p:sp>
    </p:spTree>
  </p:cSld>
  <p:clrMapOvr>
    <a:masterClrMapping/>
  </p:clrMapOvr>
</p:sld>
</file>

<file path=ppt/theme/theme1.xml><?xml version="1.0" encoding="utf-8"?>
<a:theme xmlns:a="http://schemas.openxmlformats.org/drawingml/2006/main" name="dan-berkeley-nlp-v1">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Cambria-Calibri">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TotalTime>
  <Words>3088</Words>
  <Application>Microsoft Office PowerPoint</Application>
  <PresentationFormat>宽屏</PresentationFormat>
  <Paragraphs>288</Paragraphs>
  <Slides>50</Slides>
  <Notes>45</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50</vt:i4>
      </vt:variant>
    </vt:vector>
  </HeadingPairs>
  <TitlesOfParts>
    <vt:vector size="56" baseType="lpstr">
      <vt:lpstr>宋体</vt:lpstr>
      <vt:lpstr>Arial</vt:lpstr>
      <vt:lpstr>Calibri</vt:lpstr>
      <vt:lpstr>Times New Roman</vt:lpstr>
      <vt:lpstr>Wingdings</vt:lpstr>
      <vt:lpstr>dan-berkeley-nlp-v1</vt:lpstr>
      <vt:lpstr>生成式对抗网络 GAN (Generative adversarial networks)</vt:lpstr>
      <vt:lpstr>内容</vt:lpstr>
      <vt:lpstr>生成式对抗网络 GAN</vt:lpstr>
      <vt:lpstr>GAN背景</vt:lpstr>
      <vt:lpstr>GAN背景</vt:lpstr>
      <vt:lpstr>生成模型</vt:lpstr>
      <vt:lpstr>Taxonomy of Generative Models</vt:lpstr>
      <vt:lpstr>GANs</vt:lpstr>
      <vt:lpstr>GAN的理论与实现模型             </vt:lpstr>
      <vt:lpstr>GAN基本原理</vt:lpstr>
      <vt:lpstr>对抗网络框架</vt:lpstr>
      <vt:lpstr>生成器(Generator)</vt:lpstr>
      <vt:lpstr>Minimax Game</vt:lpstr>
      <vt:lpstr>训练过程</vt:lpstr>
      <vt:lpstr>GAN算法</vt:lpstr>
      <vt:lpstr>Discriminator Strategy</vt:lpstr>
      <vt:lpstr>Discriminator Strategy</vt:lpstr>
      <vt:lpstr>非饱和博弈 Non-Saturating Game</vt:lpstr>
      <vt:lpstr>DCGAN Architecture</vt:lpstr>
      <vt:lpstr>DCGANs for LSUN Bedrooms</vt:lpstr>
      <vt:lpstr>Vector Space Arithmetic</vt:lpstr>
      <vt:lpstr>实战技巧             </vt:lpstr>
      <vt:lpstr>Tips and Tricks</vt:lpstr>
      <vt:lpstr>Labels improve subjective sample quality</vt:lpstr>
      <vt:lpstr>One-sided label smoothing</vt:lpstr>
      <vt:lpstr>Do not smooth negative labels</vt:lpstr>
      <vt:lpstr>Benefits of label smoothing</vt:lpstr>
      <vt:lpstr>Batch Norm</vt:lpstr>
      <vt:lpstr>Batch norm in G can cause  strong intra-batch correlation</vt:lpstr>
      <vt:lpstr>Reference Batch Norm</vt:lpstr>
      <vt:lpstr>Virtual Batch Norm</vt:lpstr>
      <vt:lpstr>Balancing G and D</vt:lpstr>
      <vt:lpstr>存在的问题             </vt:lpstr>
      <vt:lpstr>不收敛</vt:lpstr>
      <vt:lpstr>Mode Collapse</vt:lpstr>
      <vt:lpstr>Mode collapse causes low output diversity</vt:lpstr>
      <vt:lpstr>Minibatch Features</vt:lpstr>
      <vt:lpstr>Minibatch GAN on CIFAR</vt:lpstr>
      <vt:lpstr>Minibatch GAN on ImageNet</vt:lpstr>
      <vt:lpstr>Cherry-Picked Results</vt:lpstr>
      <vt:lpstr>Problems with Counting</vt:lpstr>
      <vt:lpstr>Problems with Global Structure</vt:lpstr>
      <vt:lpstr>Unrolled GANs</vt:lpstr>
      <vt:lpstr>评估</vt:lpstr>
      <vt:lpstr>离散输出</vt:lpstr>
      <vt:lpstr>GAN 的衍生模型</vt:lpstr>
      <vt:lpstr>GAN 的衍生模型</vt:lpstr>
      <vt:lpstr>GAN 的优点</vt:lpstr>
      <vt:lpstr>小结</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294-5: Statistical Natural Language Processing</dc:title>
  <dc:creator>Preferred Customer</dc:creator>
  <cp:lastModifiedBy>monk</cp:lastModifiedBy>
  <cp:revision>2990</cp:revision>
  <cp:lastPrinted>2014-04-15T18:16:00Z</cp:lastPrinted>
  <dcterms:created xsi:type="dcterms:W3CDTF">2004-08-27T04:16:00Z</dcterms:created>
  <dcterms:modified xsi:type="dcterms:W3CDTF">2018-10-23T12:24:59Z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2052-10.1.0.7224</vt:lpwstr>
  </property>
</Properties>
</file>

<file path=docProps/thumbnail.jpeg>
</file>